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</p:sld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12192000" cy="6858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999">
          <p15:clr>
            <a:srgbClr val="A4A3A4"/>
          </p15:clr>
        </p15:guide>
        <p15:guide id="2" pos="438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572">
          <p15:clr>
            <a:srgbClr val="A4A3A4"/>
          </p15:clr>
        </p15:guide>
        <p15:guide id="5" orient="horz" pos="3816">
          <p15:clr>
            <a:srgbClr val="A4A3A4"/>
          </p15:clr>
        </p15:guide>
        <p15:guide id="6" pos="1935">
          <p15:clr>
            <a:srgbClr val="A4A3A4"/>
          </p15:clr>
        </p15:guide>
        <p15:guide id="7" pos="2615">
          <p15:clr>
            <a:srgbClr val="A4A3A4"/>
          </p15:clr>
        </p15:guide>
        <p15:guide id="8" pos="5065">
          <p15:clr>
            <a:srgbClr val="A4A3A4"/>
          </p15:clr>
        </p15:guide>
        <p15:guide id="9" orient="horz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999"/>
        <p:guide pos="438"/>
        <p:guide pos="7242"/>
        <p:guide orient="horz" pos="572"/>
        <p:guide orient="horz" pos="3816"/>
        <p:guide pos="1935"/>
        <p:guide pos="2615"/>
        <p:guide pos="5065"/>
        <p:guide orient="horz" pos="29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IG TITTLE OPENING 1" userDrawn="1">
  <p:cSld name="OBJECT_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Рисунок с подписью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" name="Google Shape;70;g253d1e9ca93_0_161"/>
          <p:cNvSpPr txBox="1">
            <a:spLocks noGrp="1"/>
          </p:cNvSpPr>
          <p:nvPr>
            <p:ph type="title"/>
          </p:nvPr>
        </p:nvSpPr>
        <p:spPr bwMode="auto"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1" name="Google Shape;71;g253d1e9ca93_0_161"/>
          <p:cNvSpPr>
            <a:spLocks noGrp="1"/>
          </p:cNvSpPr>
          <p:nvPr>
            <p:ph type="pic" idx="2"/>
          </p:nvPr>
        </p:nvSpPr>
        <p:spPr bwMode="auto"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g253d1e9ca93_0_161"/>
          <p:cNvSpPr txBox="1">
            <a:spLocks noGrp="1"/>
          </p:cNvSpPr>
          <p:nvPr>
            <p:ph type="body" idx="1"/>
          </p:nvPr>
        </p:nvSpPr>
        <p:spPr bwMode="auto"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3" name="Google Shape;73;g253d1e9ca93_0_161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4" name="Google Shape;74;g253d1e9ca93_0_161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5" name="Google Shape;75;g253d1e9ca93_0_161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вертикальный текст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" name="Google Shape;77;g253d1e9ca93_0_168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8" name="Google Shape;78;g253d1e9ca93_0_168"/>
          <p:cNvSpPr txBox="1">
            <a:spLocks noGrp="1"/>
          </p:cNvSpPr>
          <p:nvPr>
            <p:ph type="body" idx="1"/>
          </p:nvPr>
        </p:nvSpPr>
        <p:spPr bwMode="auto"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9" name="Google Shape;79;g253d1e9ca93_0_168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0" name="Google Shape;80;g253d1e9ca93_0_168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1" name="Google Shape;81;g253d1e9ca93_0_168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Вертикальный заголовок и текст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" name="Google Shape;83;g253d1e9ca93_0_174"/>
          <p:cNvSpPr txBox="1">
            <a:spLocks noGrp="1"/>
          </p:cNvSpPr>
          <p:nvPr>
            <p:ph type="title"/>
          </p:nvPr>
        </p:nvSpPr>
        <p:spPr bwMode="auto"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4" name="Google Shape;84;g253d1e9ca93_0_174"/>
          <p:cNvSpPr txBox="1">
            <a:spLocks noGrp="1"/>
          </p:cNvSpPr>
          <p:nvPr>
            <p:ph type="body" idx="1"/>
          </p:nvPr>
        </p:nvSpPr>
        <p:spPr bwMode="auto"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5" name="Google Shape;85;g253d1e9ca93_0_174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6" name="Google Shape;86;g253d1e9ca93_0_174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7" name="Google Shape;87;g253d1e9ca93_0_17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IG TITTLE OPENING" userDrawn="1">
  <p:cSld name="OBJECT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устой слайд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/>
          <p:nvPr/>
        </p:nvSpPr>
        <p:spPr bwMode="auto">
          <a:xfrm rot="10800000">
            <a:off x="9226296" y="209444"/>
            <a:ext cx="2965704" cy="411480"/>
          </a:xfrm>
          <a:prstGeom prst="round1Rect">
            <a:avLst>
              <a:gd name="adj" fmla="val 50000"/>
            </a:avLst>
          </a:prstGeom>
          <a:solidFill>
            <a:srgbClr val="94C6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92" name="Google Shape;92;p2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7633533" y="209444"/>
            <a:ext cx="1412550" cy="41173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1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 bwMode="auto">
          <a:xfrm flipH="1">
            <a:off x="11496675" y="6348476"/>
            <a:ext cx="624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6" name="Google Shape;96;p21"/>
          <p:cNvSpPr/>
          <p:nvPr/>
        </p:nvSpPr>
        <p:spPr bwMode="auto">
          <a:xfrm>
            <a:off x="9302189" y="275012"/>
            <a:ext cx="2767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  <a:defRPr/>
            </a:pPr>
            <a:r>
              <a:rPr lang="ru-RU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Возможности продвижения для вузов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7" name="Google Shape;97;p21"/>
          <p:cNvSpPr/>
          <p:nvPr/>
        </p:nvSpPr>
        <p:spPr bwMode="auto">
          <a:xfrm>
            <a:off x="0" y="546013"/>
            <a:ext cx="155448" cy="936033"/>
          </a:xfrm>
          <a:prstGeom prst="rect">
            <a:avLst/>
          </a:prstGeom>
          <a:solidFill>
            <a:srgbClr val="94C6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8" name="Google Shape;98;p21"/>
          <p:cNvSpPr/>
          <p:nvPr/>
        </p:nvSpPr>
        <p:spPr bwMode="auto">
          <a:xfrm flipH="1">
            <a:off x="181541" y="540214"/>
            <a:ext cx="45719" cy="941832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9" name="Google Shape;99;p21"/>
          <p:cNvSpPr/>
          <p:nvPr/>
        </p:nvSpPr>
        <p:spPr bwMode="auto">
          <a:xfrm>
            <a:off x="255306" y="540214"/>
            <a:ext cx="45719" cy="183435"/>
          </a:xfrm>
          <a:prstGeom prst="rect">
            <a:avLst/>
          </a:prstGeom>
          <a:solidFill>
            <a:srgbClr val="C6E1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00" name="Google Shape;100;p21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5623962" y="203167"/>
            <a:ext cx="1615250" cy="379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итульный слайд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subTitle" idx="1"/>
          </p:nvPr>
        </p:nvSpPr>
        <p:spPr bwMode="auto">
          <a:xfrm>
            <a:off x="614045" y="1413233"/>
            <a:ext cx="9972675" cy="408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sldNum" idx="12"/>
          </p:nvPr>
        </p:nvSpPr>
        <p:spPr bwMode="auto">
          <a:xfrm>
            <a:off x="176149" y="329790"/>
            <a:ext cx="4733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04" name="Google Shape;104;p22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849833" y="123957"/>
            <a:ext cx="1817169" cy="4911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22"/>
          <p:cNvCxnSpPr>
            <a:cxnSpLocks/>
          </p:cNvCxnSpPr>
          <p:nvPr/>
        </p:nvCxnSpPr>
        <p:spPr bwMode="auto">
          <a:xfrm rot="10800000">
            <a:off x="8868793" y="639192"/>
            <a:ext cx="340014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6" name="Google Shape;106;p22"/>
          <p:cNvCxnSpPr>
            <a:cxnSpLocks/>
          </p:cNvCxnSpPr>
          <p:nvPr/>
        </p:nvCxnSpPr>
        <p:spPr bwMode="auto">
          <a:xfrm rot="10800000">
            <a:off x="-53267" y="641720"/>
            <a:ext cx="6154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7" name="Google Shape;107;p22"/>
          <p:cNvSpPr txBox="1">
            <a:spLocks noGrp="1"/>
          </p:cNvSpPr>
          <p:nvPr>
            <p:ph type="ctrTitle"/>
          </p:nvPr>
        </p:nvSpPr>
        <p:spPr bwMode="auto">
          <a:xfrm>
            <a:off x="608893" y="694915"/>
            <a:ext cx="9972675" cy="591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объект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>
            <a:spLocks noGrp="1"/>
          </p:cNvSpPr>
          <p:nvPr>
            <p:ph type="title"/>
          </p:nvPr>
        </p:nvSpPr>
        <p:spPr bwMode="auto">
          <a:xfrm>
            <a:off x="838200" y="487045"/>
            <a:ext cx="105156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раздела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Два объекта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2"/>
          </p:nvPr>
        </p:nvSpPr>
        <p:spPr bwMode="auto"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Сравнение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body" idx="2"/>
          </p:nvPr>
        </p:nvSpPr>
        <p:spPr bwMode="auto">
          <a:xfrm>
            <a:off x="839788" y="250507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body" idx="3"/>
          </p:nvPr>
        </p:nvSpPr>
        <p:spPr bwMode="auto"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body" idx="4"/>
          </p:nvPr>
        </p:nvSpPr>
        <p:spPr bwMode="auto">
          <a:xfrm>
            <a:off x="6172200" y="2505074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устой слайд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Google Shape;12;g253d1e9ca93_0_103"/>
          <p:cNvSpPr/>
          <p:nvPr/>
        </p:nvSpPr>
        <p:spPr bwMode="auto">
          <a:xfrm rot="10800000">
            <a:off x="9226200" y="209324"/>
            <a:ext cx="2965800" cy="411600"/>
          </a:xfrm>
          <a:prstGeom prst="round1Rect">
            <a:avLst>
              <a:gd name="adj" fmla="val 50000"/>
            </a:avLst>
          </a:prstGeom>
          <a:solidFill>
            <a:srgbClr val="94C6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3" name="Google Shape;13;g253d1e9ca93_0_103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7633533" y="209444"/>
            <a:ext cx="1412551" cy="4117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g253d1e9ca93_0_103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g253d1e9ca93_0_10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16;g253d1e9ca93_0_103"/>
          <p:cNvSpPr txBox="1">
            <a:spLocks noGrp="1"/>
          </p:cNvSpPr>
          <p:nvPr>
            <p:ph type="sldNum" idx="12"/>
          </p:nvPr>
        </p:nvSpPr>
        <p:spPr bwMode="auto">
          <a:xfrm flipH="1">
            <a:off x="11496615" y="6348476"/>
            <a:ext cx="62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" name="Google Shape;17;g253d1e9ca93_0_103"/>
          <p:cNvSpPr/>
          <p:nvPr/>
        </p:nvSpPr>
        <p:spPr bwMode="auto">
          <a:xfrm>
            <a:off x="9302189" y="275012"/>
            <a:ext cx="2767199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  <a:defRPr/>
            </a:pPr>
            <a:r>
              <a:rPr lang="ru-RU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Возможности продвижения для вузов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18;g253d1e9ca93_0_103"/>
          <p:cNvSpPr/>
          <p:nvPr/>
        </p:nvSpPr>
        <p:spPr bwMode="auto">
          <a:xfrm>
            <a:off x="0" y="546013"/>
            <a:ext cx="155400" cy="936000"/>
          </a:xfrm>
          <a:prstGeom prst="rect">
            <a:avLst/>
          </a:prstGeom>
          <a:solidFill>
            <a:srgbClr val="94C6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" name="Google Shape;19;g253d1e9ca93_0_103"/>
          <p:cNvSpPr/>
          <p:nvPr/>
        </p:nvSpPr>
        <p:spPr bwMode="auto">
          <a:xfrm flipH="1">
            <a:off x="181660" y="540214"/>
            <a:ext cx="45600" cy="94170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" name="Google Shape;20;g253d1e9ca93_0_103"/>
          <p:cNvSpPr/>
          <p:nvPr/>
        </p:nvSpPr>
        <p:spPr bwMode="auto">
          <a:xfrm>
            <a:off x="255306" y="540214"/>
            <a:ext cx="45600" cy="183300"/>
          </a:xfrm>
          <a:prstGeom prst="rect">
            <a:avLst/>
          </a:prstGeom>
          <a:solidFill>
            <a:srgbClr val="C6E1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1" name="Google Shape;21;g253d1e9ca93_0_103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5623962" y="203167"/>
            <a:ext cx="1615250" cy="379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олько заголовок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Объект с подписью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3" name="Google Shape;143;p28"/>
          <p:cNvSpPr txBox="1">
            <a:spLocks noGrp="1"/>
          </p:cNvSpPr>
          <p:nvPr>
            <p:ph type="body" idx="1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79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body" idx="2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Рисунок с подписью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0" name="Google Shape;150;p29"/>
          <p:cNvSpPr>
            <a:spLocks noGrp="1"/>
          </p:cNvSpPr>
          <p:nvPr>
            <p:ph type="pic" idx="2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29"/>
          <p:cNvSpPr txBox="1">
            <a:spLocks noGrp="1"/>
          </p:cNvSpPr>
          <p:nvPr>
            <p:ph type="body" idx="1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вертикальный текст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body" idx="1"/>
          </p:nvPr>
        </p:nvSpPr>
        <p:spPr bwMode="auto"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Вертикальный заголовок и текст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>
            <a:spLocks noGrp="1"/>
          </p:cNvSpPr>
          <p:nvPr>
            <p:ph type="title"/>
          </p:nvPr>
        </p:nvSpPr>
        <p:spPr bwMode="auto"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63" name="Google Shape;163;p31"/>
          <p:cNvSpPr txBox="1">
            <a:spLocks noGrp="1"/>
          </p:cNvSpPr>
          <p:nvPr>
            <p:ph type="body" idx="1"/>
          </p:nvPr>
        </p:nvSpPr>
        <p:spPr bwMode="auto"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64" name="Google Shape;164;p31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65" name="Google Shape;165;p31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IG TITTLE OPENING" userDrawn="1">
  <p:cSld name="OBJECT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итульный слайд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Google Shape;23;g253d1e9ca93_0_114"/>
          <p:cNvSpPr txBox="1">
            <a:spLocks noGrp="1"/>
          </p:cNvSpPr>
          <p:nvPr>
            <p:ph type="subTitle" idx="1"/>
          </p:nvPr>
        </p:nvSpPr>
        <p:spPr bwMode="auto">
          <a:xfrm>
            <a:off x="614045" y="1413233"/>
            <a:ext cx="9972600" cy="40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4" name="Google Shape;24;g253d1e9ca93_0_114"/>
          <p:cNvSpPr txBox="1">
            <a:spLocks noGrp="1"/>
          </p:cNvSpPr>
          <p:nvPr>
            <p:ph type="sldNum" idx="12"/>
          </p:nvPr>
        </p:nvSpPr>
        <p:spPr bwMode="auto">
          <a:xfrm>
            <a:off x="176149" y="329790"/>
            <a:ext cx="47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5" name="Google Shape;25;g253d1e9ca93_0_114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849833" y="123957"/>
            <a:ext cx="1817169" cy="4911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Google Shape;26;g253d1e9ca93_0_114"/>
          <p:cNvCxnSpPr>
            <a:cxnSpLocks/>
          </p:cNvCxnSpPr>
          <p:nvPr/>
        </p:nvCxnSpPr>
        <p:spPr bwMode="auto">
          <a:xfrm rot="10800000">
            <a:off x="8868740" y="639192"/>
            <a:ext cx="3400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" name="Google Shape;27;g253d1e9ca93_0_114"/>
          <p:cNvCxnSpPr>
            <a:cxnSpLocks/>
          </p:cNvCxnSpPr>
          <p:nvPr/>
        </p:nvCxnSpPr>
        <p:spPr bwMode="auto">
          <a:xfrm rot="10800000">
            <a:off x="-53142" y="641720"/>
            <a:ext cx="6152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g253d1e9ca93_0_114"/>
          <p:cNvSpPr txBox="1">
            <a:spLocks noGrp="1"/>
          </p:cNvSpPr>
          <p:nvPr>
            <p:ph type="ctrTitle"/>
          </p:nvPr>
        </p:nvSpPr>
        <p:spPr bwMode="auto">
          <a:xfrm>
            <a:off x="608893" y="694915"/>
            <a:ext cx="99726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объект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Google Shape;30;g253d1e9ca93_0_121"/>
          <p:cNvSpPr txBox="1">
            <a:spLocks noGrp="1"/>
          </p:cNvSpPr>
          <p:nvPr>
            <p:ph type="title"/>
          </p:nvPr>
        </p:nvSpPr>
        <p:spPr bwMode="auto">
          <a:xfrm>
            <a:off x="838200" y="487045"/>
            <a:ext cx="105156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1" name="Google Shape;31;g253d1e9ca93_0_121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2" name="Google Shape;32;g253d1e9ca93_0_121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g253d1e9ca93_0_121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4" name="Google Shape;34;g253d1e9ca93_0_121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раздела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Google Shape;36;g253d1e9ca93_0_127"/>
          <p:cNvSpPr txBox="1"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7" name="Google Shape;37;g253d1e9ca93_0_127"/>
          <p:cNvSpPr txBox="1"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8" name="Google Shape;38;g253d1e9ca93_0_127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9" name="Google Shape;39;g253d1e9ca93_0_127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0" name="Google Shape;40;g253d1e9ca93_0_127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Два объекта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" name="Google Shape;42;g253d1e9ca93_0_133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3" name="Google Shape;43;g253d1e9ca93_0_133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4" name="Google Shape;44;g253d1e9ca93_0_133"/>
          <p:cNvSpPr txBox="1">
            <a:spLocks noGrp="1"/>
          </p:cNvSpPr>
          <p:nvPr>
            <p:ph type="body" idx="2"/>
          </p:nvPr>
        </p:nvSpPr>
        <p:spPr bwMode="auto"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5" name="Google Shape;45;g253d1e9ca93_0_133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6" name="Google Shape;46;g253d1e9ca93_0_13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g253d1e9ca93_0_133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Сравнение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" name="Google Shape;49;g253d1e9ca93_0_140"/>
          <p:cNvSpPr txBox="1"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0" name="Google Shape;50;g253d1e9ca93_0_140"/>
          <p:cNvSpPr txBox="1"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1" name="Google Shape;51;g253d1e9ca93_0_140"/>
          <p:cNvSpPr txBox="1">
            <a:spLocks noGrp="1"/>
          </p:cNvSpPr>
          <p:nvPr>
            <p:ph type="body" idx="2"/>
          </p:nvPr>
        </p:nvSpPr>
        <p:spPr bwMode="auto">
          <a:xfrm>
            <a:off x="839788" y="2505074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g253d1e9ca93_0_140"/>
          <p:cNvSpPr txBox="1">
            <a:spLocks noGrp="1"/>
          </p:cNvSpPr>
          <p:nvPr>
            <p:ph type="body" idx="3"/>
          </p:nvPr>
        </p:nvSpPr>
        <p:spPr bwMode="auto"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3" name="Google Shape;53;g253d1e9ca93_0_140"/>
          <p:cNvSpPr txBox="1">
            <a:spLocks noGrp="1"/>
          </p:cNvSpPr>
          <p:nvPr>
            <p:ph type="body" idx="4"/>
          </p:nvPr>
        </p:nvSpPr>
        <p:spPr bwMode="auto">
          <a:xfrm>
            <a:off x="6172200" y="2505074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4" name="Google Shape;54;g253d1e9ca93_0_140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5" name="Google Shape;55;g253d1e9ca93_0_140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6" name="Google Shape;56;g253d1e9ca93_0_140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олько заголовок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" name="Google Shape;58;g253d1e9ca93_0_149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9" name="Google Shape;59;g253d1e9ca93_0_149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0" name="Google Shape;60;g253d1e9ca93_0_149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1" name="Google Shape;61;g253d1e9ca93_0_149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Объект с подписью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Google Shape;63;g253d1e9ca93_0_154"/>
          <p:cNvSpPr txBox="1">
            <a:spLocks noGrp="1"/>
          </p:cNvSpPr>
          <p:nvPr>
            <p:ph type="title"/>
          </p:nvPr>
        </p:nvSpPr>
        <p:spPr bwMode="auto"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4" name="Google Shape;64;g253d1e9ca93_0_154"/>
          <p:cNvSpPr txBox="1">
            <a:spLocks noGrp="1"/>
          </p:cNvSpPr>
          <p:nvPr>
            <p:ph type="body" idx="1"/>
          </p:nvPr>
        </p:nvSpPr>
        <p:spPr bwMode="auto"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79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5" name="Google Shape;65;g253d1e9ca93_0_154"/>
          <p:cNvSpPr txBox="1">
            <a:spLocks noGrp="1"/>
          </p:cNvSpPr>
          <p:nvPr>
            <p:ph type="body" idx="2"/>
          </p:nvPr>
        </p:nvSpPr>
        <p:spPr bwMode="auto"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6" name="Google Shape;66;g253d1e9ca93_0_154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7" name="Google Shape;67;g253d1e9ca93_0_154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8" name="Google Shape;68;g253d1e9ca93_0_15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4" name="Google Shape;174;g253d1e9ca93_0_9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253d1e9ca93_0_91"/>
          <p:cNvSpPr txBox="1"/>
          <p:nvPr/>
        </p:nvSpPr>
        <p:spPr bwMode="auto">
          <a:xfrm>
            <a:off x="102486" y="5612674"/>
            <a:ext cx="7824000" cy="123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 sz="2200">
                <a:solidFill>
                  <a:srgbClr val="49711E"/>
                </a:solidFill>
              </a:rPr>
              <a:t>«Я В АГРО»: НОВЫЕ ВОЗМОЖНОСТИ ДЛЯ МОЛОДЫХ СПЕЦИАЛИСТОВ ОТ РОССЕЛЬХОЗБАНКА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76" name="Google Shape;176;g253d1e9ca93_0_91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0084125" y="6067933"/>
            <a:ext cx="1412551" cy="411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253d1e9ca93_0_91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8074554" y="6061656"/>
            <a:ext cx="1615250" cy="37942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253d1e9ca93_0_91"/>
          <p:cNvSpPr/>
          <p:nvPr/>
        </p:nvSpPr>
        <p:spPr bwMode="auto">
          <a:xfrm>
            <a:off x="0" y="5048217"/>
            <a:ext cx="12192000" cy="405600"/>
          </a:xfrm>
          <a:prstGeom prst="rect">
            <a:avLst/>
          </a:prstGeom>
          <a:solidFill>
            <a:srgbClr val="94C6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9" name="Google Shape;179;g253d1e9ca93_0_91"/>
          <p:cNvSpPr/>
          <p:nvPr/>
        </p:nvSpPr>
        <p:spPr bwMode="auto">
          <a:xfrm flipH="1">
            <a:off x="2704281" y="5048216"/>
            <a:ext cx="6578399" cy="19380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0" name="Google Shape;180;g253d1e9ca93_0_91"/>
          <p:cNvSpPr/>
          <p:nvPr/>
        </p:nvSpPr>
        <p:spPr bwMode="auto">
          <a:xfrm>
            <a:off x="1458686" y="5054016"/>
            <a:ext cx="2490300" cy="402000"/>
          </a:xfrm>
          <a:prstGeom prst="rect">
            <a:avLst/>
          </a:prstGeom>
          <a:solidFill>
            <a:srgbClr val="C6E1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6" name="Google Shape;236;p39"/>
          <p:cNvSpPr txBox="1"/>
          <p:nvPr/>
        </p:nvSpPr>
        <p:spPr bwMode="auto">
          <a:xfrm>
            <a:off x="586037" y="653647"/>
            <a:ext cx="6174600" cy="79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>
                <a:solidFill>
                  <a:srgbClr val="49711E"/>
                </a:solidFill>
              </a:rPr>
              <a:t>ПАРТНЕРСТВО С ВЕДУЩИМИ </a:t>
            </a:r>
            <a:br>
              <a:rPr lang="ru-RU" sz="2200">
                <a:solidFill>
                  <a:srgbClr val="49711E"/>
                </a:solidFill>
              </a:rPr>
            </a:br>
            <a:r>
              <a:rPr lang="ru-RU" sz="2200">
                <a:solidFill>
                  <a:srgbClr val="49711E"/>
                </a:solidFill>
              </a:rPr>
              <a:t>КОМПАНИЯМИ АПК</a:t>
            </a:r>
            <a:endParaRPr sz="2200">
              <a:solidFill>
                <a:srgbClr val="49711E"/>
              </a:solidFill>
            </a:endParaRPr>
          </a:p>
        </p:txBody>
      </p:sp>
      <p:sp>
        <p:nvSpPr>
          <p:cNvPr id="237" name="Google Shape;237;p39"/>
          <p:cNvSpPr txBox="1"/>
          <p:nvPr/>
        </p:nvSpPr>
        <p:spPr bwMode="auto">
          <a:xfrm>
            <a:off x="538447" y="2014740"/>
            <a:ext cx="5231103" cy="444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Calibri"/>
              <a:cs typeface="Calibri"/>
            </a:endParaRPr>
          </a:p>
          <a:p>
            <a:pPr marL="171450" indent="-171450">
              <a:spcBef>
                <a:spcPts val="1000"/>
              </a:spcBef>
              <a:buSzPts val="1400"/>
              <a:buFont typeface="Arial"/>
              <a:buChar char="•"/>
              <a:defRPr/>
            </a:pPr>
            <a:r>
              <a:rPr lang="ru-RU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Созданы страницы компаний</a:t>
            </a:r>
            <a:endParaRPr/>
          </a:p>
          <a:p>
            <a:pPr marL="171450" indent="-171450">
              <a:spcBef>
                <a:spcPts val="1000"/>
              </a:spcBef>
              <a:buSzPts val="1400"/>
              <a:buFont typeface="Arial"/>
              <a:buChar char="•"/>
              <a:defRPr/>
            </a:pPr>
            <a:r>
              <a:rPr lang="ru-RU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Размещены вакансии и резюме</a:t>
            </a:r>
            <a:endParaRPr/>
          </a:p>
          <a:p>
            <a:pPr marL="171450" indent="-171450">
              <a:spcBef>
                <a:spcPts val="1000"/>
              </a:spcBef>
              <a:buSzPts val="1400"/>
              <a:buFont typeface="Arial"/>
              <a:buChar char="•"/>
              <a:defRPr/>
            </a:pPr>
            <a:r>
              <a:rPr lang="ru-RU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Регулярно проводятся встречи онлайн со студентами, конкурсы, кейс-чемпионаты</a:t>
            </a:r>
            <a:endParaRPr/>
          </a:p>
          <a:p>
            <a:pPr marL="171450" indent="-171450">
              <a:spcBef>
                <a:spcPts val="1000"/>
              </a:spcBef>
              <a:buSzPts val="1400"/>
              <a:buFont typeface="Arial"/>
              <a:buChar char="•"/>
              <a:defRPr/>
            </a:pPr>
            <a:r>
              <a:rPr lang="ru-RU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Построенная логическая связь функционала для школьников, студентов, опытных соискателей и компаний на основе инновационных цифровых технологий позволяет усилить взаимопроникновение науки и бизнеса на базе платформы</a:t>
            </a:r>
            <a:endParaRPr/>
          </a:p>
          <a:p>
            <a:pPr marL="171450" lvl="0" indent="-171450">
              <a:spcBef>
                <a:spcPts val="600"/>
              </a:spcBef>
              <a:buSzPts val="1400"/>
              <a:buFont typeface="Arial"/>
              <a:buChar char="•"/>
              <a:defRPr/>
            </a:pPr>
            <a:r>
              <a:rPr lang="ru-RU">
                <a:solidFill>
                  <a:schemeClr val="dk1"/>
                </a:solidFill>
                <a:ea typeface="Calibri"/>
                <a:cs typeface="Calibri"/>
              </a:rPr>
              <a:t>Организовано общение и совместные проекты в Клубе амбассадоров</a:t>
            </a: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SzPts val="1400"/>
              <a:buFont typeface="Arial"/>
              <a:buChar char="•"/>
              <a:defRPr/>
            </a:pPr>
            <a:r>
              <a:rPr lang="ru-RU">
                <a:solidFill>
                  <a:schemeClr val="dk1"/>
                </a:solidFill>
                <a:ea typeface="Calibri"/>
                <a:cs typeface="Calibri"/>
              </a:rPr>
              <a:t>Запущены стартапы в хакатонах и кейс-чемпионатах</a:t>
            </a:r>
            <a:endParaRPr/>
          </a:p>
          <a:p>
            <a:pPr marL="171450" indent="-171450">
              <a:spcBef>
                <a:spcPts val="1000"/>
              </a:spcBef>
              <a:buSzPts val="1400"/>
              <a:buFont typeface="Arial"/>
              <a:buChar char="•"/>
              <a:defRPr/>
            </a:pPr>
            <a:endParaRPr lang="ru-RU">
              <a:solidFill>
                <a:schemeClr val="dk1"/>
              </a:solidFill>
              <a:latin typeface="+mn-lt"/>
              <a:ea typeface="Calibri"/>
              <a:cs typeface="Calibri"/>
            </a:endParaRPr>
          </a:p>
          <a:p>
            <a:pPr marL="171450" marR="0" lvl="0" indent="-1714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•"/>
              <a:defRPr/>
            </a:pPr>
            <a:endParaRPr sz="14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</a:endParaRPr>
          </a:p>
        </p:txBody>
      </p:sp>
      <p:sp>
        <p:nvSpPr>
          <p:cNvPr id="240" name="Google Shape;240;p39"/>
          <p:cNvSpPr/>
          <p:nvPr/>
        </p:nvSpPr>
        <p:spPr bwMode="auto">
          <a:xfrm>
            <a:off x="9220525" y="206300"/>
            <a:ext cx="2925000" cy="419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>
                <a:solidFill>
                  <a:schemeClr val="lt1"/>
                </a:solidFill>
              </a:rPr>
              <a:t>Новые возможности для вузов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58467" y="1052513"/>
            <a:ext cx="5724116" cy="1980145"/>
          </a:xfrm>
          <a:prstGeom prst="rect">
            <a:avLst/>
          </a:prstGeom>
        </p:spPr>
      </p:pic>
      <p:sp>
        <p:nvSpPr>
          <p:cNvPr id="15" name="Google Shape;265;p10"/>
          <p:cNvSpPr txBox="1"/>
          <p:nvPr/>
        </p:nvSpPr>
        <p:spPr bwMode="auto">
          <a:xfrm>
            <a:off x="586036" y="1710279"/>
            <a:ext cx="4841700" cy="1143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pPr>
            <a:r>
              <a:rPr lang="ru-RU" sz="1600" b="1">
                <a:solidFill>
                  <a:srgbClr val="49711E"/>
                </a:solidFill>
              </a:rPr>
              <a:t>ВЕДУЩИЕ КОМПАНИИ АПК УЖЕ ПРЕДСТАВЛЕНЫ НА ПЛАТФОРМЕ</a:t>
            </a:r>
            <a:r>
              <a:rPr lang="ru-RU" sz="2000" b="1" i="0" u="none" strike="noStrike" cap="none">
                <a:solidFill>
                  <a:srgbClr val="49711E"/>
                </a:solidFill>
              </a:rPr>
              <a:t>:</a:t>
            </a:r>
            <a:endParaRPr lang="ru-RU" sz="2400" i="0" u="none" strike="noStrike" cap="none">
              <a:solidFill>
                <a:schemeClr val="dk1"/>
              </a:solidFill>
            </a:endParaRPr>
          </a:p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287;g253d1e9ca93_0_286"/>
          <p:cNvSpPr/>
          <p:nvPr/>
        </p:nvSpPr>
        <p:spPr bwMode="auto">
          <a:xfrm flipH="1">
            <a:off x="6168662" y="1007623"/>
            <a:ext cx="172800" cy="5805600"/>
          </a:xfrm>
          <a:prstGeom prst="rect">
            <a:avLst/>
          </a:prstGeom>
          <a:solidFill>
            <a:srgbClr val="C6E1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58467" y="3032658"/>
            <a:ext cx="957688" cy="8882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333160" y="3056967"/>
            <a:ext cx="2226244" cy="6060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109450" y="3688420"/>
            <a:ext cx="2814637" cy="1094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387012" y="3032658"/>
            <a:ext cx="1400175" cy="1228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547793" y="4027556"/>
            <a:ext cx="2355325" cy="8492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9426331" y="4808690"/>
            <a:ext cx="2513387" cy="87422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6415637" y="4888187"/>
            <a:ext cx="1333500" cy="9620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7725455" y="4918626"/>
            <a:ext cx="1276350" cy="9429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8682848" y="5565688"/>
            <a:ext cx="1628775" cy="11334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10626078" y="5742679"/>
            <a:ext cx="1285875" cy="9429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6547793" y="6140952"/>
            <a:ext cx="1833013" cy="3494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4" name="Google Shape;254;g250219582e2_0_15"/>
          <p:cNvSpPr/>
          <p:nvPr/>
        </p:nvSpPr>
        <p:spPr bwMode="auto">
          <a:xfrm flipH="1">
            <a:off x="5729674" y="1483336"/>
            <a:ext cx="45600" cy="3672000"/>
          </a:xfrm>
          <a:prstGeom prst="rect">
            <a:avLst/>
          </a:prstGeom>
          <a:solidFill>
            <a:srgbClr val="C6E1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5" name="Google Shape;255;g250219582e2_0_15"/>
          <p:cNvSpPr txBox="1"/>
          <p:nvPr/>
        </p:nvSpPr>
        <p:spPr bwMode="auto">
          <a:xfrm>
            <a:off x="338356" y="829499"/>
            <a:ext cx="10270757" cy="814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91424" rIns="91424" bIns="91424" anchor="t" anchorCtr="0">
            <a:sp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pPr>
            <a:r>
              <a:rPr lang="ru-RU" sz="2200">
                <a:solidFill>
                  <a:srgbClr val="49711E"/>
                </a:solidFill>
              </a:rPr>
              <a:t>КАК ПЛАТФОРМА ПОМОГАЕТ ОБРАЗОВАТЕЛЬНЫМ УЧРЕЖДЕНИЯМ</a:t>
            </a:r>
            <a:endParaRPr/>
          </a:p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6" name="Google Shape;256;g250219582e2_0_15"/>
          <p:cNvSpPr txBox="1"/>
          <p:nvPr/>
        </p:nvSpPr>
        <p:spPr bwMode="auto">
          <a:xfrm>
            <a:off x="412324" y="1289329"/>
            <a:ext cx="5350679" cy="3211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600" b="1">
                <a:solidFill>
                  <a:srgbClr val="49711E"/>
                </a:solidFill>
              </a:rPr>
              <a:t>ОТКРЫТЫЕ ВОПРОСЫ</a:t>
            </a:r>
            <a:r>
              <a:rPr lang="ru-RU" sz="1600" b="1" i="0" u="none" strike="noStrike" cap="none">
                <a:solidFill>
                  <a:srgbClr val="49711E"/>
                </a:solidFill>
              </a:rPr>
              <a:t> КОМПАНИЙ:</a:t>
            </a:r>
            <a:endParaRPr sz="1600" b="1" i="0" u="none" strike="noStrike" cap="none">
              <a:solidFill>
                <a:srgbClr val="49711E"/>
              </a:solidFill>
            </a:endParaRPr>
          </a:p>
          <a:p>
            <a:pPr marL="457200" indent="-36830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endParaRPr/>
          </a:p>
          <a:p>
            <a:pPr marL="457200" lvl="1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Аграрные профессии не пользуются популярностью у абитуриентов. Низкий проходной балл для абитуриентов, в образовательные учреждения почти не поступают победители олимпиадн и медалисты </a:t>
            </a:r>
            <a:endParaRPr/>
          </a:p>
          <a:p>
            <a:pPr marL="457200" lvl="1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Многие выпускники школ идут в аграрные колледжи только «ради корочки», заведомо зная, что не будут работать по специальности</a:t>
            </a:r>
            <a:endParaRPr/>
          </a:p>
          <a:p>
            <a:pPr marL="457200" lvl="1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Отсутствие довузовской подготовки: недостаточное агроклассов и агроэкологических объединений школьников</a:t>
            </a:r>
          </a:p>
          <a:p>
            <a:pPr marL="457200" indent="-36830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endParaRPr/>
          </a:p>
          <a:p>
            <a:pPr marL="457200" marR="0" lv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7" name="Google Shape;257;g250219582e2_0_15"/>
          <p:cNvSpPr txBox="1"/>
          <p:nvPr/>
        </p:nvSpPr>
        <p:spPr bwMode="auto">
          <a:xfrm>
            <a:off x="5975865" y="1289329"/>
            <a:ext cx="6057719" cy="4554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sz="1600" b="1" i="0" u="none" strike="noStrike" cap="none">
                <a:solidFill>
                  <a:srgbClr val="49711E"/>
                </a:solidFill>
              </a:rPr>
              <a:t>РЕШЕНИЯ НА Я В АГРО:</a:t>
            </a:r>
            <a:endParaRPr sz="1600" b="1" i="0" u="none" strike="noStrike" cap="none">
              <a:solidFill>
                <a:srgbClr val="49711E"/>
              </a:solidFill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1" i="0" u="none" strike="noStrike" cap="none">
              <a:solidFill>
                <a:srgbClr val="49711E"/>
              </a:solidFill>
            </a:endParaRPr>
          </a:p>
          <a:p>
            <a:pPr marL="457200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Создание персонализированных страниц колледжей </a:t>
            </a:r>
          </a:p>
          <a:p>
            <a:pPr marL="457200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Привлечение внимания будущих абитуриентов: подробные описания программ, условий обучения, подготовительных курсов</a:t>
            </a:r>
          </a:p>
          <a:p>
            <a:pPr marL="457200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Публикация актуальных новостей, предстоящих событий, расписания дней  открытых дверей</a:t>
            </a:r>
            <a:endParaRPr/>
          </a:p>
          <a:p>
            <a:pPr marL="457200" lvl="1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Цифровизация обучения посредством создания электронных курсов</a:t>
            </a:r>
            <a:endParaRPr/>
          </a:p>
          <a:p>
            <a:pPr marL="457200" lvl="1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Публикация готовых курсов для посетителей сайта; помощь с их продвижением и продажей</a:t>
            </a:r>
            <a:endParaRPr/>
          </a:p>
          <a:p>
            <a:pPr marL="457200" lvl="1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Размещение книг и методических материалов на платформе </a:t>
            </a:r>
            <a:endParaRPr/>
          </a:p>
          <a:p>
            <a:pPr marL="457200" lvl="1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Автоматизация процессов проверки знаний с помощью online тестов</a:t>
            </a:r>
            <a:endParaRPr/>
          </a:p>
          <a:p>
            <a:pPr marL="457200" lvl="1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Помощь с трудоустройством студентов и выпускников</a:t>
            </a:r>
            <a:endParaRPr/>
          </a:p>
          <a:p>
            <a:pPr marL="457200" lvl="1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endParaRPr lang="ru-RU"/>
          </a:p>
          <a:p>
            <a:pPr marL="457200" lvl="1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endParaRPr lang="ru-RU"/>
          </a:p>
          <a:p>
            <a:pPr marL="457200" lvl="1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endParaRPr lang="ru-RU"/>
          </a:p>
          <a:p>
            <a:pPr marL="457200" lvl="1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endParaRPr lang="ru-RU"/>
          </a:p>
        </p:txBody>
      </p:sp>
      <p:sp>
        <p:nvSpPr>
          <p:cNvPr id="258" name="Google Shape;258;g250219582e2_0_15"/>
          <p:cNvSpPr/>
          <p:nvPr/>
        </p:nvSpPr>
        <p:spPr bwMode="auto">
          <a:xfrm>
            <a:off x="9172775" y="167100"/>
            <a:ext cx="3019199" cy="662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9" name="Google Shape;259;g250219582e2_0_15"/>
          <p:cNvSpPr/>
          <p:nvPr/>
        </p:nvSpPr>
        <p:spPr bwMode="auto">
          <a:xfrm>
            <a:off x="9141400" y="209250"/>
            <a:ext cx="3050699" cy="438600"/>
          </a:xfrm>
          <a:prstGeom prst="rect">
            <a:avLst/>
          </a:prstGeom>
          <a:solidFill>
            <a:srgbClr val="94C6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pPr>
            <a:r>
              <a:rPr lang="ru-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  <a:t>       Платформа №1 в АПК 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 bwMode="auto">
          <a:xfrm>
            <a:off x="9935771" y="1294813"/>
            <a:ext cx="2184965" cy="2101950"/>
          </a:xfrm>
          <a:prstGeom prst="ellipse">
            <a:avLst/>
          </a:prstGeom>
          <a:solidFill>
            <a:srgbClr val="C6E127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sp>
        <p:nvSpPr>
          <p:cNvPr id="304" name="Google Shape;304;p12"/>
          <p:cNvSpPr/>
          <p:nvPr/>
        </p:nvSpPr>
        <p:spPr bwMode="auto">
          <a:xfrm flipH="1">
            <a:off x="5984488" y="1596000"/>
            <a:ext cx="164952" cy="5262000"/>
          </a:xfrm>
          <a:prstGeom prst="rect">
            <a:avLst/>
          </a:prstGeom>
          <a:solidFill>
            <a:srgbClr val="C6E1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5" name="Google Shape;305;p12"/>
          <p:cNvSpPr txBox="1"/>
          <p:nvPr/>
        </p:nvSpPr>
        <p:spPr bwMode="auto">
          <a:xfrm>
            <a:off x="460487" y="662449"/>
            <a:ext cx="8428536" cy="79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 sz="2200">
                <a:solidFill>
                  <a:srgbClr val="49711E"/>
                </a:solidFill>
              </a:rPr>
              <a:t>ПОСТРОЕНИЕ КАРЬЕРНЫХ ТРЕКОВ </a:t>
            </a:r>
            <a:endParaRPr/>
          </a:p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 sz="2200">
                <a:solidFill>
                  <a:srgbClr val="49711E"/>
                </a:solidFill>
              </a:rPr>
              <a:t>ПРИ ПОМОЩИ ИСКУСТВЕННОГО ИНТЕЛЛЕКТА</a:t>
            </a:r>
          </a:p>
        </p:txBody>
      </p:sp>
      <p:sp>
        <p:nvSpPr>
          <p:cNvPr id="306" name="Google Shape;306;p12"/>
          <p:cNvSpPr txBox="1"/>
          <p:nvPr/>
        </p:nvSpPr>
        <p:spPr bwMode="auto">
          <a:xfrm>
            <a:off x="460485" y="1595999"/>
            <a:ext cx="5416734" cy="392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Школьники могут увидеть перспективы обучения в выбранном направлении на основе реальных примеров, узнать, как получить профессию будущего</a:t>
            </a:r>
            <a:endParaRPr/>
          </a:p>
          <a:p>
            <a:pPr marL="457200" lvl="0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Студент видит разные варианты карьеры для себя, а также советы и рекомендации</a:t>
            </a:r>
            <a:endParaRPr/>
          </a:p>
          <a:p>
            <a:pPr marL="457200" lvl="0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Соискатель понимает, в каком направлении он может двигаться, а также как прийти к намеченной цели</a:t>
            </a:r>
            <a:endParaRPr/>
          </a:p>
          <a:p>
            <a:pPr marL="457200" lvl="0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Встроенные рекомендации, вакансии, мероприятия, статьи</a:t>
            </a:r>
            <a:endParaRPr/>
          </a:p>
          <a:p>
            <a:pPr marL="457200" lvl="0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Построение индивидуальной траектории обучения</a:t>
            </a:r>
            <a:endParaRPr/>
          </a:p>
          <a:p>
            <a:pPr marL="457200" lvl="0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Умная лента</a:t>
            </a:r>
            <a:endParaRPr/>
          </a:p>
          <a:p>
            <a:pPr marL="457200" lvl="0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Вакансии, истории успеха, новости и анонсы встреч от агрокомпаний-партнеров будут встроены в треки</a:t>
            </a:r>
            <a:endParaRPr/>
          </a:p>
          <a:p>
            <a:pPr marL="457200" marR="0" lv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457200" marR="0" lv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07" name="Google Shape;307;p12"/>
          <p:cNvSpPr/>
          <p:nvPr/>
        </p:nvSpPr>
        <p:spPr bwMode="auto">
          <a:xfrm>
            <a:off x="9172775" y="167100"/>
            <a:ext cx="3019199" cy="662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8" name="Google Shape;308;p12"/>
          <p:cNvSpPr/>
          <p:nvPr/>
        </p:nvSpPr>
        <p:spPr bwMode="auto">
          <a:xfrm>
            <a:off x="9141400" y="209250"/>
            <a:ext cx="3050699" cy="438600"/>
          </a:xfrm>
          <a:prstGeom prst="rect">
            <a:avLst/>
          </a:prstGeom>
          <a:solidFill>
            <a:srgbClr val="94C6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pPr>
            <a:r>
              <a:rPr lang="ru-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  <a:t>       Платформа №1 в АПК 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" name="Google Shape;393;g250219582e2_0_26"/>
          <p:cNvSpPr txBox="1"/>
          <p:nvPr/>
        </p:nvSpPr>
        <p:spPr bwMode="auto">
          <a:xfrm>
            <a:off x="6342774" y="2979318"/>
            <a:ext cx="5636848" cy="408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2000" b="1" i="0" u="none" strike="noStrike" cap="none">
                <a:solidFill>
                  <a:srgbClr val="49711E"/>
                </a:solidFill>
              </a:rPr>
              <a:t>Цифровизация проектной работы: </a:t>
            </a:r>
            <a:endParaRPr sz="2000" b="1" i="0" u="none" strike="noStrike" cap="none">
              <a:solidFill>
                <a:srgbClr val="49711E"/>
              </a:solidFill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i="0" u="none" strike="noStrike" cap="none">
              <a:solidFill>
                <a:srgbClr val="000000"/>
              </a:solidFill>
            </a:endParaRPr>
          </a:p>
          <a:p>
            <a:pPr marL="457200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Платформа дает студентам возможность вести работу над научными проектами на Я в Агро и получить помощь и поддержку от реального бизнеса и ученых</a:t>
            </a:r>
            <a:endParaRPr/>
          </a:p>
          <a:p>
            <a:pPr marL="457200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Система позволит объединить проекты в треки и организованно с ними работать, привлекая именно тех студентов, которые интересны компании</a:t>
            </a:r>
            <a:endParaRPr/>
          </a:p>
          <a:p>
            <a:pPr marL="457200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Сервис позволит усилить привлекательность компании для студентов за счет более простого вовлечения в проекты и задачи реального бизнеса</a:t>
            </a:r>
            <a:endParaRPr/>
          </a:p>
          <a:p>
            <a:pPr marL="457200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Компания получает удобный сервис для системной работы, включающей ответы на запросы студентов, участие во встречах, массовый охват студентов и школьников</a:t>
            </a:r>
            <a:endParaRPr/>
          </a:p>
          <a:p>
            <a:pPr marL="457200" marR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94C618"/>
              </a:solidFill>
              <a:latin typeface="Calibri"/>
              <a:ea typeface="Calibri"/>
              <a:cs typeface="Calibri"/>
            </a:endParaRPr>
          </a:p>
          <a:p>
            <a:pPr marL="457200" marR="0" lv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79459" y="4493266"/>
            <a:ext cx="4419600" cy="2238375"/>
          </a:xfrm>
          <a:prstGeom prst="rect">
            <a:avLst/>
          </a:prstGeom>
        </p:spPr>
      </p:pic>
      <p:pic>
        <p:nvPicPr>
          <p:cNvPr id="13" name="Picture 18" descr="A screen shot of a computer&#10;&#10;Description automatically generated"/>
          <p:cNvPicPr>
            <a:picLocks noChangeAspect="1"/>
          </p:cNvPicPr>
          <p:nvPr/>
        </p:nvPicPr>
        <p:blipFill>
          <a:blip r:embed="rId3"/>
          <a:srcRect r="-239"/>
          <a:stretch/>
        </p:blipFill>
        <p:spPr bwMode="auto">
          <a:xfrm>
            <a:off x="8639175" y="989991"/>
            <a:ext cx="2921243" cy="1676437"/>
          </a:xfrm>
          <a:prstGeom prst="rect">
            <a:avLst/>
          </a:prstGeom>
          <a:effectLst>
            <a:outerShdw blurRad="381000" dist="381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14" name="Google Shape;369;p46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8992581" y="1126761"/>
            <a:ext cx="2209551" cy="131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1" name="Google Shape;401;p13"/>
          <p:cNvSpPr txBox="1"/>
          <p:nvPr/>
        </p:nvSpPr>
        <p:spPr bwMode="auto">
          <a:xfrm>
            <a:off x="360486" y="1281912"/>
            <a:ext cx="5006061" cy="2530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r>
              <a:rPr lang="ru-RU"/>
              <a:t>С сентября 2023 г. началась работа проектных треков по направлениям, объединяющим студентов из разных регионов, работающих над смежными темами, и представителей компаний.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r>
              <a:rPr lang="ru-RU"/>
              <a:t>В рамках каждого трека реализуются научные проекты, </a:t>
            </a: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r>
              <a:rPr lang="ru-RU"/>
              <a:t>и компании получают системную возможность подключиться именно к тем проектам и студентам, которым нужна их помощь.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02" name="Google Shape;402;p13"/>
          <p:cNvSpPr txBox="1"/>
          <p:nvPr/>
        </p:nvSpPr>
        <p:spPr bwMode="auto">
          <a:xfrm>
            <a:off x="360486" y="778964"/>
            <a:ext cx="7041600" cy="48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90000"/>
              </a:lnSpc>
              <a:buSzPts val="2400"/>
              <a:defRPr/>
            </a:pPr>
            <a:r>
              <a:rPr lang="ru-RU" sz="2200">
                <a:solidFill>
                  <a:srgbClr val="49711E"/>
                </a:solidFill>
              </a:rPr>
              <a:t>ОНЛАЙН-ВСТРЕЧИ СТУДЕНТОВ</a:t>
            </a:r>
            <a:endParaRPr sz="2200">
              <a:solidFill>
                <a:srgbClr val="49711E"/>
              </a:solidFill>
            </a:endParaRPr>
          </a:p>
        </p:txBody>
      </p:sp>
      <p:sp>
        <p:nvSpPr>
          <p:cNvPr id="404" name="Google Shape;404;p13"/>
          <p:cNvSpPr/>
          <p:nvPr/>
        </p:nvSpPr>
        <p:spPr bwMode="auto">
          <a:xfrm>
            <a:off x="9172775" y="167100"/>
            <a:ext cx="3019199" cy="662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5" name="Google Shape;405;p13"/>
          <p:cNvSpPr/>
          <p:nvPr/>
        </p:nvSpPr>
        <p:spPr bwMode="auto">
          <a:xfrm>
            <a:off x="9141400" y="209250"/>
            <a:ext cx="3050699" cy="438600"/>
          </a:xfrm>
          <a:prstGeom prst="rect">
            <a:avLst/>
          </a:prstGeom>
          <a:solidFill>
            <a:srgbClr val="94C6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pPr>
            <a:r>
              <a:rPr lang="ru-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  <a:t>       Платформа №1 в АПК 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Google Shape;254;g250219582e2_0_15"/>
          <p:cNvSpPr/>
          <p:nvPr/>
        </p:nvSpPr>
        <p:spPr bwMode="auto">
          <a:xfrm flipH="1">
            <a:off x="5483490" y="1210775"/>
            <a:ext cx="45600" cy="3672000"/>
          </a:xfrm>
          <a:prstGeom prst="rect">
            <a:avLst/>
          </a:prstGeom>
          <a:solidFill>
            <a:srgbClr val="C6E1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Google Shape;412;p14"/>
          <p:cNvSpPr txBox="1"/>
          <p:nvPr/>
        </p:nvSpPr>
        <p:spPr bwMode="auto">
          <a:xfrm>
            <a:off x="5837780" y="3660612"/>
            <a:ext cx="6046270" cy="2560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SzPts val="1800"/>
              <a:defRPr/>
            </a:pPr>
            <a:r>
              <a:rPr lang="ru-RU" sz="1600" b="1">
                <a:solidFill>
                  <a:srgbClr val="49711E"/>
                </a:solidFill>
              </a:rPr>
              <a:t>УЧАСТИЕ В ПРОЕКТЕ АГРОЛИДЕРЫ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1" i="0" u="none" strike="noStrike" cap="none">
              <a:solidFill>
                <a:srgbClr val="000000"/>
              </a:solidFill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400" i="0" u="none" strike="noStrike" cap="none">
                <a:solidFill>
                  <a:srgbClr val="000000"/>
                </a:solidFill>
              </a:rPr>
              <a:t>Проект Агролидеры проводится для выявления и поощрения талантливых студентов, многие победители работают над проектом вместе со своим научным руководителем, тем самым продвигая свою профессию и реализуя значимые проекты.  </a:t>
            </a:r>
            <a:endParaRPr sz="1400" i="0" u="none" strike="noStrike" cap="none">
              <a:solidFill>
                <a:srgbClr val="000000"/>
              </a:solidFill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i="0" u="none" strike="noStrike" cap="none">
              <a:solidFill>
                <a:srgbClr val="000000"/>
              </a:solidFill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400" i="0" u="none" strike="noStrike" cap="none">
                <a:solidFill>
                  <a:srgbClr val="000000"/>
                </a:solidFill>
              </a:rPr>
              <a:t>В рамках Я в Агро скоро будет реализован функционал, позволяющий найти и пригласить студентов, работающими именно над теми проектами, которые интересны компании, а также предложить свои кейсы и задачи</a:t>
            </a:r>
            <a:endParaRPr sz="1400" i="0" u="none" strike="noStrike" cap="none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529115" y="1210775"/>
            <a:ext cx="6662885" cy="2208133"/>
          </a:xfrm>
          <a:prstGeom prst="rect">
            <a:avLst/>
          </a:prstGeom>
        </p:spPr>
      </p:pic>
      <p:pic>
        <p:nvPicPr>
          <p:cNvPr id="12" name="Google Shape;278;g256e73d6abd_0_0"/>
          <p:cNvPicPr/>
          <p:nvPr/>
        </p:nvPicPr>
        <p:blipFill>
          <a:blip r:embed="rId3">
            <a:alphaModFix/>
          </a:blip>
          <a:srcRect l="39064" t="20760" r="45284" b="24533"/>
          <a:stretch/>
        </p:blipFill>
        <p:spPr bwMode="auto">
          <a:xfrm>
            <a:off x="240304" y="3660613"/>
            <a:ext cx="1545531" cy="29349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 bwMode="auto">
          <a:xfrm>
            <a:off x="1950436" y="3507903"/>
            <a:ext cx="33028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800"/>
              <a:defRPr/>
            </a:pPr>
            <a:r>
              <a:rPr lang="ru-RU"/>
              <a:t>Также будет организовано обучение по развитию и продвижению бизнеса, управлению проектами и другим темам, касающимся запуска проекта.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/>
          <p:nvPr/>
        </p:nvSpPr>
        <p:spPr bwMode="auto">
          <a:xfrm>
            <a:off x="594013" y="827180"/>
            <a:ext cx="7978487" cy="48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4400"/>
              <a:defRPr/>
            </a:pPr>
            <a:r>
              <a:rPr lang="ru-RU" sz="2200">
                <a:solidFill>
                  <a:srgbClr val="49711E"/>
                </a:solidFill>
              </a:rPr>
              <a:t>СПЕЦИАЛЬНЫЕ ПРОЕКТЫ РОССЕЛЬХОЗБАНКА</a:t>
            </a:r>
            <a:endParaRPr/>
          </a:p>
        </p:txBody>
      </p:sp>
      <p:sp>
        <p:nvSpPr>
          <p:cNvPr id="191" name="Google Shape;191;p30"/>
          <p:cNvSpPr txBox="1"/>
          <p:nvPr/>
        </p:nvSpPr>
        <p:spPr bwMode="auto">
          <a:xfrm>
            <a:off x="594013" y="1545735"/>
            <a:ext cx="4769100" cy="283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defRPr/>
            </a:pPr>
            <a:r>
              <a:rPr lang="ru-RU">
                <a:solidFill>
                  <a:schemeClr val="dk1"/>
                </a:solidFill>
                <a:latin typeface="+mj-lt"/>
                <a:ea typeface="Calibri"/>
                <a:cs typeface="Calibri"/>
              </a:rPr>
              <a:t>В числе наших главных приоритетов - поддержка молодых талантов, научной деятельности, инноваций, продвижение сферы АПК и формирование агрокомьюнити. </a:t>
            </a:r>
            <a:endParaRPr>
              <a:solidFill>
                <a:schemeClr val="dk1"/>
              </a:solidFill>
              <a:latin typeface="+mj-lt"/>
              <a:ea typeface="Calibri"/>
              <a:cs typeface="Calibri"/>
            </a:endParaRPr>
          </a:p>
          <a:p>
            <a:pPr>
              <a:defRPr/>
            </a:pPr>
            <a:r>
              <a:rPr lang="ru-RU">
                <a:solidFill>
                  <a:schemeClr val="dk1"/>
                </a:solidFill>
                <a:latin typeface="+mj-lt"/>
                <a:ea typeface="Calibri"/>
                <a:cs typeface="Calibri"/>
              </a:rPr>
              <a:t>Именно поэтому мы на постоянной основе реализуем целый ряд проектов социальной направленности: </a:t>
            </a:r>
            <a:endParaRPr>
              <a:solidFill>
                <a:schemeClr val="dk1"/>
              </a:solidFill>
              <a:latin typeface="+mj-lt"/>
              <a:ea typeface="Calibri"/>
              <a:cs typeface="Calibri"/>
            </a:endParaRPr>
          </a:p>
          <a:p>
            <a:pPr>
              <a:defRPr/>
            </a:pPr>
            <a:endParaRPr>
              <a:solidFill>
                <a:schemeClr val="dk1"/>
              </a:solidFill>
              <a:latin typeface="+mj-lt"/>
              <a:ea typeface="Calibri"/>
              <a:cs typeface="Calibri"/>
            </a:endParaRPr>
          </a:p>
          <a:p>
            <a:pPr marL="457200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Стипендиальная программа Россельхозбанка</a:t>
            </a:r>
            <a:endParaRPr/>
          </a:p>
          <a:p>
            <a:pPr marL="457200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Агролидеры</a:t>
            </a:r>
            <a:endParaRPr/>
          </a:p>
          <a:p>
            <a:pPr marL="457200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Карьерный марафон с Аленой Владимирской</a:t>
            </a:r>
            <a:endParaRPr/>
          </a:p>
          <a:p>
            <a:pPr marL="457200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Хакатоны и кейс-чемпионаты</a:t>
            </a:r>
            <a:endParaRPr/>
          </a:p>
          <a:p>
            <a:pPr>
              <a:defRPr/>
            </a:pPr>
            <a:endParaRPr>
              <a:solidFill>
                <a:schemeClr val="dk1"/>
              </a:solidFill>
              <a:latin typeface="+mj-lt"/>
              <a:ea typeface="Calibri"/>
              <a:cs typeface="Calibri"/>
            </a:endParaRPr>
          </a:p>
        </p:txBody>
      </p:sp>
      <p:pic>
        <p:nvPicPr>
          <p:cNvPr id="192" name="Google Shape;192;p30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3053631" y="583349"/>
            <a:ext cx="1401515" cy="655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0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417253" y="1545735"/>
            <a:ext cx="4580032" cy="1230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Группа 3"/>
          <p:cNvGrpSpPr/>
          <p:nvPr/>
        </p:nvGrpSpPr>
        <p:grpSpPr bwMode="auto">
          <a:xfrm>
            <a:off x="5777816" y="2749302"/>
            <a:ext cx="5858906" cy="3524498"/>
            <a:chOff x="5777816" y="2749302"/>
            <a:chExt cx="5858906" cy="352449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5777816" y="2749302"/>
              <a:ext cx="5858906" cy="3524498"/>
            </a:xfrm>
            <a:prstGeom prst="rect">
              <a:avLst/>
            </a:prstGeom>
          </p:spPr>
        </p:pic>
        <p:pic>
          <p:nvPicPr>
            <p:cNvPr id="193" name="Google Shape;193;p30"/>
            <p:cNvPicPr/>
            <p:nvPr/>
          </p:nvPicPr>
          <p:blipFill>
            <a:blip r:embed="rId5">
              <a:alphaModFix/>
            </a:blip>
            <a:stretch/>
          </p:blipFill>
          <p:spPr bwMode="auto">
            <a:xfrm>
              <a:off x="6575316" y="3167739"/>
              <a:ext cx="4200732" cy="2492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Google Shape;405;p13"/>
          <p:cNvSpPr/>
          <p:nvPr/>
        </p:nvSpPr>
        <p:spPr bwMode="auto">
          <a:xfrm>
            <a:off x="9141400" y="209250"/>
            <a:ext cx="3050699" cy="438600"/>
          </a:xfrm>
          <a:prstGeom prst="rect">
            <a:avLst/>
          </a:prstGeom>
          <a:solidFill>
            <a:srgbClr val="94C6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pPr>
            <a:r>
              <a:rPr lang="ru-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  <a:t>       Платформа №1 в АПК 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7491345" name="Google Shape;190;p30"/>
          <p:cNvSpPr txBox="1"/>
          <p:nvPr/>
        </p:nvSpPr>
        <p:spPr bwMode="auto">
          <a:xfrm>
            <a:off x="594012" y="827179"/>
            <a:ext cx="8008006" cy="48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91424" rIns="91424" bIns="91424" anchor="t" anchorCtr="0">
            <a:sp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4400"/>
              <a:defRPr/>
            </a:pPr>
            <a:r>
              <a:rPr lang="ru-RU" sz="2200">
                <a:solidFill>
                  <a:srgbClr val="49711E"/>
                </a:solidFill>
              </a:rPr>
              <a:t>ПЛАН СОТРУДНИЧЕСТВА:</a:t>
            </a:r>
            <a:endParaRPr/>
          </a:p>
        </p:txBody>
      </p:sp>
      <p:sp>
        <p:nvSpPr>
          <p:cNvPr id="245074794" name="Google Shape;191;p30"/>
          <p:cNvSpPr txBox="1"/>
          <p:nvPr/>
        </p:nvSpPr>
        <p:spPr bwMode="auto">
          <a:xfrm>
            <a:off x="594012" y="1545734"/>
            <a:ext cx="11777841" cy="4046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91424" rIns="91424" bIns="91424" anchor="t" anchorCtr="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dk1"/>
                </a:solidFill>
                <a:latin typeface="Arial"/>
                <a:ea typeface="Calibri"/>
                <a:cs typeface="Calibri"/>
              </a:rPr>
              <a:t>Для размещения на платформе «Я в Агро» необходимо: </a:t>
            </a:r>
            <a:endParaRPr dirty="0">
              <a:solidFill>
                <a:schemeClr val="dk1"/>
              </a:solidFill>
              <a:latin typeface="Arial"/>
              <a:ea typeface="Calibri"/>
              <a:cs typeface="Calibri"/>
            </a:endParaRPr>
          </a:p>
          <a:p>
            <a:pPr>
              <a:defRPr/>
            </a:pPr>
            <a:endParaRPr dirty="0">
              <a:solidFill>
                <a:schemeClr val="dk1"/>
              </a:solidFill>
              <a:latin typeface="Arial"/>
              <a:ea typeface="Calibri"/>
              <a:cs typeface="Calibri"/>
            </a:endParaRPr>
          </a:p>
          <a:p>
            <a:pPr marL="239821" indent="-239821">
              <a:lnSpc>
                <a:spcPct val="90000"/>
              </a:lnSpc>
              <a:spcBef>
                <a:spcPts val="299"/>
              </a:spcBef>
              <a:buAutoNum type="arabicPeriod"/>
              <a:defRPr/>
            </a:pPr>
            <a:r>
              <a:rPr lang="ru-RU" dirty="0"/>
              <a:t>Подготовить и прислать ответственному лицу Банка информацию о своем колледже: название, описание, средний балл для поступления, направления обучения, контакты приемной комиссии, ссылку на сайт и социальные сети. </a:t>
            </a:r>
          </a:p>
          <a:p>
            <a:pPr>
              <a:lnSpc>
                <a:spcPct val="90000"/>
              </a:lnSpc>
              <a:spcBef>
                <a:spcPts val="299"/>
              </a:spcBef>
              <a:defRPr/>
            </a:pPr>
            <a:r>
              <a:rPr lang="ru-RU" dirty="0"/>
              <a:t>     Контакты: </a:t>
            </a:r>
            <a:r>
              <a:rPr lang="en-US" b="1" dirty="0"/>
              <a:t>KovalevMA@rshb.ru</a:t>
            </a:r>
            <a:r>
              <a:rPr lang="ru-RU" dirty="0"/>
              <a:t>, Ковалев Михаил Александрович, 8-915-190-81-47</a:t>
            </a:r>
          </a:p>
          <a:p>
            <a:pPr>
              <a:lnSpc>
                <a:spcPct val="90000"/>
              </a:lnSpc>
              <a:spcBef>
                <a:spcPts val="299"/>
              </a:spcBef>
              <a:defRPr/>
            </a:pPr>
            <a:endParaRPr lang="ru-RU" dirty="0"/>
          </a:p>
          <a:p>
            <a:pPr>
              <a:lnSpc>
                <a:spcPct val="90000"/>
              </a:lnSpc>
              <a:spcBef>
                <a:spcPts val="299"/>
              </a:spcBef>
              <a:defRPr/>
            </a:pPr>
            <a:r>
              <a:rPr lang="ru-RU" dirty="0"/>
              <a:t>2.  Подключить </a:t>
            </a:r>
            <a:r>
              <a:rPr lang="ru-RU" dirty="0" err="1"/>
              <a:t>автопостинг</a:t>
            </a:r>
            <a:r>
              <a:rPr lang="ru-RU" dirty="0"/>
              <a:t>: размещение 3 избранных анонсов в группе </a:t>
            </a:r>
            <a:r>
              <a:rPr lang="ru-RU" dirty="0" err="1"/>
              <a:t>Вконтакте</a:t>
            </a:r>
            <a:r>
              <a:rPr lang="ru-RU" dirty="0"/>
              <a:t> своего колледжа. Публикуется только 3 новости в неделю: подборка стажировок, конкурс, анонс встречи с компаниями. Подробно процесс описан в инструкции.</a:t>
            </a:r>
          </a:p>
          <a:p>
            <a:pPr>
              <a:lnSpc>
                <a:spcPct val="90000"/>
              </a:lnSpc>
              <a:spcBef>
                <a:spcPts val="299"/>
              </a:spcBef>
              <a:defRPr/>
            </a:pPr>
            <a:endParaRPr lang="ru-RU" dirty="0"/>
          </a:p>
          <a:p>
            <a:pPr>
              <a:lnSpc>
                <a:spcPct val="90000"/>
              </a:lnSpc>
              <a:spcBef>
                <a:spcPts val="299"/>
              </a:spcBef>
              <a:defRPr/>
            </a:pPr>
            <a:r>
              <a:rPr lang="ru-RU" dirty="0"/>
              <a:t>3.  Разместить на сайте колледжа </a:t>
            </a:r>
            <a:r>
              <a:rPr lang="ru-RU" dirty="0" err="1"/>
              <a:t>виджет</a:t>
            </a:r>
            <a:r>
              <a:rPr lang="ru-RU" dirty="0"/>
              <a:t> с анонсами для студентов: это позволит естественным путем заинтересовать их, замотивировать зарегистрироваться. Для установки </a:t>
            </a:r>
            <a:r>
              <a:rPr lang="ru-RU" dirty="0" err="1"/>
              <a:t>виджета</a:t>
            </a:r>
            <a:r>
              <a:rPr lang="ru-RU" dirty="0"/>
              <a:t> нужно разместить небольшой код на сайте, согласно инструкции.</a:t>
            </a:r>
          </a:p>
          <a:p>
            <a:pPr>
              <a:lnSpc>
                <a:spcPct val="90000"/>
              </a:lnSpc>
              <a:spcBef>
                <a:spcPts val="299"/>
              </a:spcBef>
              <a:defRPr/>
            </a:pPr>
            <a:r>
              <a:rPr lang="ru-RU" dirty="0"/>
              <a:t> </a:t>
            </a:r>
          </a:p>
          <a:p>
            <a:pPr>
              <a:lnSpc>
                <a:spcPct val="90000"/>
              </a:lnSpc>
              <a:spcBef>
                <a:spcPts val="299"/>
              </a:spcBef>
              <a:defRPr/>
            </a:pPr>
            <a:r>
              <a:rPr lang="ru-RU" dirty="0"/>
              <a:t>4.  Зарегистрировать студентов на платформе «Я в Агро»: им нужно заполнить анкету Золотого кадрового резерва, только в этом случае они получат доступ ко всем дополнительным возможностям, а образовательное учреждение сможет получить статистику по заполненным профилям. Для студентов подготовлена подробная презентация о преимуществах платформы. Среди зарегистрировавшихся будут каждый месяц разыгрываться призы, а самые активные ребята летом смогут поехать в </a:t>
            </a:r>
            <a:r>
              <a:rPr lang="ru-RU" dirty="0" err="1"/>
              <a:t>агролагерь</a:t>
            </a:r>
            <a:r>
              <a:rPr lang="ru-RU" dirty="0"/>
              <a:t> на море. </a:t>
            </a:r>
          </a:p>
          <a:p>
            <a:pPr>
              <a:lnSpc>
                <a:spcPct val="90000"/>
              </a:lnSpc>
              <a:spcBef>
                <a:spcPts val="299"/>
              </a:spcBef>
              <a:defRPr/>
            </a:pPr>
            <a:endParaRPr lang="ru-RU" dirty="0"/>
          </a:p>
          <a:p>
            <a:pPr>
              <a:defRPr/>
            </a:pPr>
            <a:endParaRPr dirty="0">
              <a:solidFill>
                <a:schemeClr val="dk1"/>
              </a:solidFill>
              <a:latin typeface="Arial"/>
              <a:ea typeface="Calibri"/>
              <a:cs typeface="Calibri"/>
            </a:endParaRPr>
          </a:p>
        </p:txBody>
      </p:sp>
      <p:pic>
        <p:nvPicPr>
          <p:cNvPr id="1797985436" name="Google Shape;192;p30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3053630" y="583348"/>
            <a:ext cx="1401514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184595" name="Google Shape;405;p13"/>
          <p:cNvSpPr/>
          <p:nvPr/>
        </p:nvSpPr>
        <p:spPr bwMode="auto">
          <a:xfrm>
            <a:off x="9141399" y="209250"/>
            <a:ext cx="3050698" cy="438599"/>
          </a:xfrm>
          <a:prstGeom prst="rect">
            <a:avLst/>
          </a:prstGeom>
          <a:solidFill>
            <a:srgbClr val="94C6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4" tIns="91424" rIns="91424" bIns="91424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pPr>
            <a:r>
              <a:rPr lang="ru-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  <a:t>       Платформа №1 в АПК 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/>
          <p:nvPr/>
        </p:nvSpPr>
        <p:spPr bwMode="auto">
          <a:xfrm>
            <a:off x="4169342" y="1637174"/>
            <a:ext cx="6041458" cy="6041458"/>
          </a:xfrm>
          <a:prstGeom prst="ellipse">
            <a:avLst/>
          </a:prstGeom>
          <a:solidFill>
            <a:srgbClr val="C6E127">
              <a:alpha val="435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6" name="Google Shape;186;p6"/>
          <p:cNvSpPr txBox="1">
            <a:spLocks noGrp="1"/>
          </p:cNvSpPr>
          <p:nvPr>
            <p:ph type="subTitle" idx="1"/>
          </p:nvPr>
        </p:nvSpPr>
        <p:spPr bwMode="auto">
          <a:xfrm>
            <a:off x="614057" y="2806837"/>
            <a:ext cx="3909300" cy="3257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400" b="1" i="0" u="none" strike="noStrike" cap="none">
                <a:solidFill>
                  <a:schemeClr val="dk1"/>
                </a:solidFill>
              </a:rPr>
              <a:t>Возможности:</a:t>
            </a:r>
            <a:r>
              <a:rPr lang="ru-RU" sz="1400" i="0" u="none" strike="noStrike" cap="none">
                <a:solidFill>
                  <a:schemeClr val="dk1"/>
                </a:solidFill>
              </a:rPr>
              <a:t> </a:t>
            </a:r>
            <a:endParaRPr sz="1400" i="0" u="none" strike="noStrike" cap="none">
              <a:solidFill>
                <a:schemeClr val="dk1"/>
              </a:solidFill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i="0" u="none" strike="noStrike" cap="none">
              <a:solidFill>
                <a:schemeClr val="dk1"/>
              </a:solidFill>
            </a:endParaRPr>
          </a:p>
          <a:p>
            <a:pPr marL="171450" marR="0" lvl="0" indent="-171450" algn="l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SzPts val="1400"/>
              <a:buChar char="•"/>
              <a:defRPr/>
            </a:pPr>
            <a:r>
              <a:rPr lang="ru-RU" sz="1400" i="0" u="none" strike="noStrike" cap="none">
                <a:solidFill>
                  <a:schemeClr val="dk1"/>
                </a:solidFill>
              </a:rPr>
              <a:t>Привлечение студентов образовательных учреждений на практику, стажировки, онлайн-встречи, проекты. </a:t>
            </a:r>
          </a:p>
          <a:p>
            <a:pPr marL="171450" marR="0" lvl="0" indent="-171450" algn="l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SzPts val="1400"/>
              <a:buChar char="•"/>
              <a:defRPr/>
            </a:pPr>
            <a:r>
              <a:rPr lang="ru-RU" sz="1400" i="0" u="none" strike="noStrike" cap="none">
                <a:solidFill>
                  <a:schemeClr val="dk1"/>
                </a:solidFill>
              </a:rPr>
              <a:t>Системная работа с проектами студентов.</a:t>
            </a:r>
            <a:endParaRPr sz="1400" i="0" u="none" strike="noStrike" cap="none">
              <a:solidFill>
                <a:srgbClr val="000000"/>
              </a:solidFill>
            </a:endParaRPr>
          </a:p>
          <a:p>
            <a:pPr marL="171450" marR="0" lvl="0" indent="-171450" algn="l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SzPts val="1400"/>
              <a:buChar char="•"/>
              <a:defRPr/>
            </a:pPr>
            <a:r>
              <a:rPr lang="ru-RU" sz="1400" i="0" u="none" strike="noStrike" cap="none">
                <a:solidFill>
                  <a:schemeClr val="dk1"/>
                </a:solidFill>
              </a:rPr>
              <a:t>Поиск опытных специалистов АПК, продвижение вакансий</a:t>
            </a:r>
            <a:endParaRPr sz="1400" i="0" u="none" strike="noStrike" cap="none">
              <a:solidFill>
                <a:srgbClr val="000000"/>
              </a:solidFill>
            </a:endParaRPr>
          </a:p>
          <a:p>
            <a:pPr marL="171450" indent="-171450">
              <a:spcAft>
                <a:spcPts val="600"/>
              </a:spcAft>
              <a:buSzPts val="1400"/>
              <a:buFont typeface="Arial"/>
              <a:buChar char="•"/>
              <a:defRPr/>
            </a:pPr>
            <a:r>
              <a:rPr lang="ru-RU">
                <a:solidFill>
                  <a:schemeClr val="dk1"/>
                </a:solidFill>
              </a:rPr>
              <a:t>Продвижение компании, укрепление </a:t>
            </a:r>
            <a:r>
              <a:rPr lang="en-US">
                <a:solidFill>
                  <a:schemeClr val="dk1"/>
                </a:solidFill>
              </a:rPr>
              <a:t>HR-</a:t>
            </a:r>
            <a:r>
              <a:rPr lang="ru-RU">
                <a:solidFill>
                  <a:schemeClr val="dk1"/>
                </a:solidFill>
              </a:rPr>
              <a:t>бренда</a:t>
            </a:r>
            <a:endParaRPr/>
          </a:p>
          <a:p>
            <a:pPr marL="171450" marR="0" lvl="0" indent="-171450" algn="l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SzPts val="1400"/>
              <a:buChar char="•"/>
              <a:defRPr/>
            </a:pPr>
            <a:r>
              <a:rPr lang="ru-RU" sz="1400" i="0" u="none" strike="noStrike" cap="none">
                <a:solidFill>
                  <a:schemeClr val="dk1"/>
                </a:solidFill>
              </a:rPr>
              <a:t>Размещение курсов и обучающих программ</a:t>
            </a:r>
            <a:endParaRPr sz="1400" i="0" u="none" strike="noStrike" cap="none">
              <a:solidFill>
                <a:srgbClr val="000000"/>
              </a:solidFill>
            </a:endParaRPr>
          </a:p>
          <a:p>
            <a:pPr marL="171450" marR="0" lvl="0" indent="-171450" algn="l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SzPts val="1400"/>
              <a:buChar char="•"/>
              <a:defRPr/>
            </a:pPr>
            <a:r>
              <a:rPr lang="ru-RU" sz="1400" i="0" u="none" strike="noStrike" cap="none">
                <a:solidFill>
                  <a:schemeClr val="dk1"/>
                </a:solidFill>
              </a:rPr>
              <a:t>Организованная работа с учащимися  проекта «Агроклассы»</a:t>
            </a:r>
            <a:endParaRPr sz="1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87" name="Google Shape;187;p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257850" y="1219474"/>
            <a:ext cx="2849049" cy="536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793049" y="2806826"/>
            <a:ext cx="2729794" cy="517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"/>
          <p:cNvSpPr/>
          <p:nvPr/>
        </p:nvSpPr>
        <p:spPr bwMode="auto">
          <a:xfrm>
            <a:off x="10920848" y="2230992"/>
            <a:ext cx="575827" cy="575827"/>
          </a:xfrm>
          <a:prstGeom prst="ellipse">
            <a:avLst/>
          </a:prstGeom>
          <a:solidFill>
            <a:srgbClr val="C6E127">
              <a:alpha val="435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90" name="Google Shape;190;p6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4856503" y="3959234"/>
            <a:ext cx="1603387" cy="1603387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6"/>
          <p:cNvSpPr txBox="1"/>
          <p:nvPr/>
        </p:nvSpPr>
        <p:spPr bwMode="auto">
          <a:xfrm>
            <a:off x="518950" y="833825"/>
            <a:ext cx="87390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 sz="2200">
                <a:solidFill>
                  <a:srgbClr val="49711E"/>
                </a:solidFill>
              </a:rPr>
              <a:t>ЧТО ТАКОЕ «Я В АГРО»:</a:t>
            </a:r>
            <a:endParaRPr/>
          </a:p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 sz="1700" b="1" i="0" u="none" strike="noStrike" cap="none">
                <a:solidFill>
                  <a:srgbClr val="000000"/>
                </a:solidFill>
              </a:rPr>
              <a:t>Я в Агро</a:t>
            </a:r>
            <a:r>
              <a:rPr lang="ru-RU" sz="1700" i="0" u="none" strike="noStrike" cap="none">
                <a:solidFill>
                  <a:srgbClr val="000000"/>
                </a:solidFill>
              </a:rPr>
              <a:t> – платформа, которая поможет выбрать свой путь в профессии и сделать первые успешные шаги: </a:t>
            </a:r>
            <a:endParaRPr/>
          </a:p>
          <a:p>
            <a:pPr lvl="0">
              <a:lnSpc>
                <a:spcPct val="90000"/>
              </a:lnSpc>
              <a:buSzPts val="2400"/>
              <a:defRPr/>
            </a:pPr>
            <a:r>
              <a:rPr lang="ru-RU" sz="1700" i="0" u="none" strike="noStrike" cap="none">
                <a:solidFill>
                  <a:srgbClr val="000000"/>
                </a:solidFill>
              </a:rPr>
              <a:t>поиск и подбор персонала, работа со </a:t>
            </a:r>
            <a:r>
              <a:rPr lang="ru-RU" sz="1700"/>
              <a:t> школьниками и студентами, </a:t>
            </a:r>
            <a:r>
              <a:rPr lang="ru-RU" sz="1700" i="0" u="none" strike="noStrike" cap="none">
                <a:solidFill>
                  <a:srgbClr val="000000"/>
                </a:solidFill>
              </a:rPr>
              <a:t>вокруг которой формируется агрокомьюнити компаний, образовательных учреждений, экспертов и молодежи</a:t>
            </a:r>
            <a:endParaRPr sz="1700" i="0" u="none" strike="noStrike" cap="none">
              <a:solidFill>
                <a:srgbClr val="000000"/>
              </a:solidFill>
            </a:endParaRPr>
          </a:p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2" name="Google Shape;192;p6"/>
          <p:cNvSpPr/>
          <p:nvPr/>
        </p:nvSpPr>
        <p:spPr bwMode="auto">
          <a:xfrm>
            <a:off x="9172775" y="167100"/>
            <a:ext cx="3019199" cy="662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3" name="Google Shape;193;p6"/>
          <p:cNvSpPr/>
          <p:nvPr/>
        </p:nvSpPr>
        <p:spPr bwMode="auto">
          <a:xfrm>
            <a:off x="9141400" y="209250"/>
            <a:ext cx="3050699" cy="438600"/>
          </a:xfrm>
          <a:prstGeom prst="rect">
            <a:avLst/>
          </a:prstGeom>
          <a:solidFill>
            <a:srgbClr val="94C6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pPr>
            <a:r>
              <a:rPr lang="ru-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  <a:t>       Платформа №1 в АПК 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8" name="Google Shape;198;p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3681061" y="1490949"/>
            <a:ext cx="4691760" cy="4782850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199" name="Google Shape;199;p9"/>
          <p:cNvSpPr txBox="1">
            <a:spLocks noGrp="1"/>
          </p:cNvSpPr>
          <p:nvPr>
            <p:ph type="title"/>
          </p:nvPr>
        </p:nvSpPr>
        <p:spPr bwMode="auto">
          <a:xfrm>
            <a:off x="563924" y="716865"/>
            <a:ext cx="11212513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 sz="2200">
                <a:solidFill>
                  <a:srgbClr val="49711E"/>
                </a:solidFill>
              </a:rPr>
              <a:t>«Я В АГРО» В ЦИФРАХ</a:t>
            </a:r>
          </a:p>
        </p:txBody>
      </p:sp>
      <p:sp>
        <p:nvSpPr>
          <p:cNvPr id="200" name="Google Shape;200;p9"/>
          <p:cNvSpPr/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1" name="Google Shape;201;p9"/>
          <p:cNvSpPr/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2" name="Google Shape;202;p9"/>
          <p:cNvSpPr txBox="1"/>
          <p:nvPr/>
        </p:nvSpPr>
        <p:spPr bwMode="auto">
          <a:xfrm>
            <a:off x="1130554" y="2241687"/>
            <a:ext cx="3207600" cy="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/>
            </a:pPr>
            <a:r>
              <a:rPr lang="ru-RU" sz="5300" b="1" i="0" u="none" strike="noStrike" cap="none">
                <a:solidFill>
                  <a:srgbClr val="94C618"/>
                </a:solidFill>
                <a:latin typeface="Calibri"/>
                <a:ea typeface="Calibri"/>
                <a:cs typeface="Calibri"/>
              </a:rPr>
              <a:t>&gt; 19,5 </a:t>
            </a:r>
            <a:r>
              <a:rPr lang="ru-RU" sz="2400" b="1" i="0" u="none" strike="noStrike" cap="none">
                <a:solidFill>
                  <a:srgbClr val="94C618"/>
                </a:solidFill>
                <a:latin typeface="Calibri"/>
                <a:ea typeface="Calibri"/>
                <a:cs typeface="Calibri"/>
              </a:rPr>
              <a:t>тысяч</a:t>
            </a:r>
            <a:endParaRPr sz="2400" b="1" i="0" u="none" strike="noStrike" cap="none">
              <a:solidFill>
                <a:srgbClr val="94C618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3" name="Google Shape;203;p9"/>
          <p:cNvSpPr txBox="1"/>
          <p:nvPr/>
        </p:nvSpPr>
        <p:spPr bwMode="auto">
          <a:xfrm>
            <a:off x="4919334" y="2207396"/>
            <a:ext cx="2090700" cy="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 sz="5300" b="1" i="0" u="none" strike="noStrike" cap="none">
                <a:solidFill>
                  <a:srgbClr val="94C618"/>
                </a:solidFill>
                <a:latin typeface="Calibri"/>
                <a:ea typeface="Calibri"/>
                <a:cs typeface="Calibri"/>
              </a:rPr>
              <a:t>&gt; 2</a:t>
            </a:r>
            <a:r>
              <a:rPr lang="ru-RU" sz="2400" b="1" i="0" u="none" strike="noStrike" cap="none">
                <a:solidFill>
                  <a:srgbClr val="94C618"/>
                </a:solidFill>
                <a:latin typeface="Calibri"/>
                <a:ea typeface="Calibri"/>
                <a:cs typeface="Calibri"/>
              </a:rPr>
              <a:t> тысяч</a:t>
            </a:r>
            <a:endParaRPr sz="2400" b="1" i="0" u="none" strike="noStrike" cap="none">
              <a:solidFill>
                <a:srgbClr val="94C618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4" name="Google Shape;204;p9"/>
          <p:cNvSpPr txBox="1"/>
          <p:nvPr/>
        </p:nvSpPr>
        <p:spPr bwMode="auto">
          <a:xfrm>
            <a:off x="5473494" y="2988637"/>
            <a:ext cx="2378400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работодателей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5" name="Google Shape;205;p9"/>
          <p:cNvSpPr txBox="1"/>
          <p:nvPr/>
        </p:nvSpPr>
        <p:spPr bwMode="auto">
          <a:xfrm>
            <a:off x="1705803" y="2988637"/>
            <a:ext cx="1875600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вакансий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6" name="Google Shape;206;p9"/>
          <p:cNvSpPr txBox="1"/>
          <p:nvPr/>
        </p:nvSpPr>
        <p:spPr bwMode="auto">
          <a:xfrm>
            <a:off x="1157030" y="4062813"/>
            <a:ext cx="2090700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 sz="5300" b="1" i="0" u="none" strike="noStrike" cap="none">
                <a:solidFill>
                  <a:srgbClr val="94C618"/>
                </a:solidFill>
                <a:latin typeface="Calibri"/>
                <a:ea typeface="Calibri"/>
                <a:cs typeface="Calibri"/>
              </a:rPr>
              <a:t>&gt; 90</a:t>
            </a:r>
            <a:r>
              <a:rPr lang="ru-RU" sz="2400" b="1" i="0" u="none" strike="noStrike" cap="none">
                <a:solidFill>
                  <a:srgbClr val="94C618"/>
                </a:solidFill>
                <a:latin typeface="Calibri"/>
                <a:ea typeface="Calibri"/>
                <a:cs typeface="Calibri"/>
              </a:rPr>
              <a:t> </a:t>
            </a:r>
            <a:endParaRPr sz="2400" b="1" i="0" u="none" strike="noStrike" cap="none">
              <a:solidFill>
                <a:srgbClr val="94C618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7" name="Google Shape;207;p9"/>
          <p:cNvSpPr txBox="1"/>
          <p:nvPr/>
        </p:nvSpPr>
        <p:spPr bwMode="auto">
          <a:xfrm>
            <a:off x="1705803" y="4809763"/>
            <a:ext cx="2378400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ВУЗов и образовательных учреждений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8" name="Google Shape;208;p9"/>
          <p:cNvSpPr txBox="1"/>
          <p:nvPr/>
        </p:nvSpPr>
        <p:spPr bwMode="auto">
          <a:xfrm>
            <a:off x="4792166" y="4059988"/>
            <a:ext cx="2090700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 sz="5300" b="1" i="0" u="none" strike="noStrike" cap="none">
                <a:solidFill>
                  <a:srgbClr val="94C618"/>
                </a:solidFill>
                <a:latin typeface="Calibri"/>
                <a:ea typeface="Calibri"/>
                <a:cs typeface="Calibri"/>
              </a:rPr>
              <a:t>&gt; 192</a:t>
            </a:r>
            <a:r>
              <a:rPr lang="ru-RU" sz="2400" b="1" i="0" u="none" strike="noStrike" cap="none">
                <a:solidFill>
                  <a:srgbClr val="94C618"/>
                </a:solidFill>
                <a:latin typeface="Calibri"/>
                <a:ea typeface="Calibri"/>
                <a:cs typeface="Calibri"/>
              </a:rPr>
              <a:t> </a:t>
            </a:r>
            <a:endParaRPr sz="2400" b="1" i="0" u="none" strike="noStrike" cap="none">
              <a:solidFill>
                <a:srgbClr val="94C618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9" name="Google Shape;209;p9"/>
          <p:cNvSpPr txBox="1"/>
          <p:nvPr/>
        </p:nvSpPr>
        <p:spPr bwMode="auto">
          <a:xfrm>
            <a:off x="5310429" y="4809763"/>
            <a:ext cx="2378400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н</a:t>
            </a:r>
            <a: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аправлений</a:t>
            </a:r>
            <a:b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</a:br>
            <a: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обучений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0" name="Google Shape;210;p9"/>
          <p:cNvSpPr txBox="1"/>
          <p:nvPr/>
        </p:nvSpPr>
        <p:spPr bwMode="auto">
          <a:xfrm>
            <a:off x="8437500" y="3031802"/>
            <a:ext cx="22419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/>
            </a:pPr>
            <a:r>
              <a:rPr lang="ru-RU" sz="5300" b="1" i="0" u="none" strike="noStrike" cap="none">
                <a:solidFill>
                  <a:srgbClr val="94C618"/>
                </a:solidFill>
                <a:latin typeface="Calibri"/>
                <a:ea typeface="Calibri"/>
                <a:cs typeface="Calibri"/>
              </a:rPr>
              <a:t>&gt; </a:t>
            </a:r>
            <a:r>
              <a:rPr lang="ru-RU" sz="5300" b="1">
                <a:solidFill>
                  <a:srgbClr val="94C618"/>
                </a:solidFill>
                <a:latin typeface="Calibri"/>
                <a:ea typeface="Calibri"/>
                <a:cs typeface="Calibri"/>
              </a:rPr>
              <a:t>3</a:t>
            </a:r>
            <a:r>
              <a:rPr lang="ru-RU" sz="5300" b="1" i="0" u="none" strike="noStrike" cap="none">
                <a:solidFill>
                  <a:srgbClr val="94C61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1" i="0" u="none" strike="noStrike" cap="none">
                <a:solidFill>
                  <a:srgbClr val="94C618"/>
                </a:solidFill>
                <a:latin typeface="Calibri"/>
                <a:ea typeface="Calibri"/>
                <a:cs typeface="Calibri"/>
              </a:rPr>
              <a:t>тысяч</a:t>
            </a:r>
            <a:r>
              <a:rPr lang="ru-RU" sz="5300" b="1" i="0" u="none" strike="noStrike" cap="none">
                <a:solidFill>
                  <a:srgbClr val="94C61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1" i="0" u="none" strike="noStrike" cap="none">
                <a:solidFill>
                  <a:srgbClr val="94C618"/>
                </a:solidFill>
                <a:latin typeface="Calibri"/>
                <a:ea typeface="Calibri"/>
                <a:cs typeface="Calibri"/>
              </a:rPr>
              <a:t> </a:t>
            </a:r>
            <a:endParaRPr sz="2400" b="1" i="0" u="none" strike="noStrike" cap="none">
              <a:solidFill>
                <a:srgbClr val="94C618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1" name="Google Shape;211;p9"/>
          <p:cNvSpPr txBox="1"/>
          <p:nvPr/>
        </p:nvSpPr>
        <p:spPr bwMode="auto">
          <a:xfrm>
            <a:off x="8932504" y="3792592"/>
            <a:ext cx="2378400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программ</a:t>
            </a:r>
            <a:b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</a:br>
            <a: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обучения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2" name="Google Shape;212;p9"/>
          <p:cNvSpPr/>
          <p:nvPr/>
        </p:nvSpPr>
        <p:spPr bwMode="auto">
          <a:xfrm>
            <a:off x="9172775" y="167100"/>
            <a:ext cx="3019199" cy="662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3" name="Google Shape;213;p9"/>
          <p:cNvSpPr/>
          <p:nvPr/>
        </p:nvSpPr>
        <p:spPr bwMode="auto">
          <a:xfrm>
            <a:off x="9141400" y="209250"/>
            <a:ext cx="3050699" cy="438600"/>
          </a:xfrm>
          <a:prstGeom prst="rect">
            <a:avLst/>
          </a:prstGeom>
          <a:solidFill>
            <a:srgbClr val="94C6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pPr>
            <a:r>
              <a:rPr lang="ru-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  <a:t>       Платформа №1 в АПК 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0" name="Google Shape;240;p8"/>
          <p:cNvSpPr/>
          <p:nvPr/>
        </p:nvSpPr>
        <p:spPr bwMode="auto">
          <a:xfrm>
            <a:off x="696139" y="2823934"/>
            <a:ext cx="5868761" cy="1290866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6E127">
              <a:alpha val="4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1" name="Google Shape;241;p8"/>
          <p:cNvSpPr txBox="1">
            <a:spLocks noGrp="1"/>
          </p:cNvSpPr>
          <p:nvPr>
            <p:ph type="sldNum" idx="12"/>
          </p:nvPr>
        </p:nvSpPr>
        <p:spPr bwMode="auto">
          <a:xfrm flipH="1">
            <a:off x="11496675" y="6348476"/>
            <a:ext cx="624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fld id="{00000000-1234-1234-1234-123412341234}" type="slidenum">
              <a:rPr lang="ru-RU">
                <a:latin typeface="Calibri"/>
                <a:ea typeface="Calibri"/>
                <a:cs typeface="Calibri"/>
              </a:rPr>
              <a:t>4</a:t>
            </a:fld>
            <a:endParaRPr>
              <a:latin typeface="Calibri"/>
              <a:ea typeface="Calibri"/>
              <a:cs typeface="Calibri"/>
            </a:endParaRPr>
          </a:p>
        </p:txBody>
      </p:sp>
      <p:sp>
        <p:nvSpPr>
          <p:cNvPr id="242" name="Google Shape;242;p8"/>
          <p:cNvSpPr txBox="1">
            <a:spLocks noGrp="1"/>
          </p:cNvSpPr>
          <p:nvPr>
            <p:ph type="subTitle" idx="1"/>
          </p:nvPr>
        </p:nvSpPr>
        <p:spPr bwMode="auto">
          <a:xfrm>
            <a:off x="695325" y="2132339"/>
            <a:ext cx="5481600" cy="383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i="0" u="none" strike="noStrike" cap="none">
                <a:solidFill>
                  <a:srgbClr val="000000"/>
                </a:solidFill>
              </a:rPr>
              <a:t>Есть миф, что работа в сфере сельского хозяйства — это высокие физические нагрузки при низкой зарплате.</a:t>
            </a:r>
            <a:r>
              <a:rPr lang="ru-RU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endParaRPr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96000" marR="0" lvl="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r>
              <a:rPr lang="ru-RU" i="0" u="none" strike="noStrike" cap="none">
                <a:solidFill>
                  <a:schemeClr val="dk1"/>
                </a:solidFill>
              </a:rPr>
              <a:t>Показываем, что агробизнес сейчас — это автоматизированные технологии, достойные условия труда и интересные перспективы</a:t>
            </a:r>
            <a:endParaRPr i="0" u="none" strike="noStrike" cap="none">
              <a:solidFill>
                <a:schemeClr val="dk1"/>
              </a:solidFill>
            </a:endParaRPr>
          </a:p>
          <a:p>
            <a:pPr marL="0" marR="0" lvl="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i="0" u="none" strike="noStrike" cap="none">
                <a:solidFill>
                  <a:schemeClr val="dk1"/>
                </a:solidFill>
              </a:rPr>
              <a:t>Создаем агрокомьюнити, в котором можно вырасти, найти работу мечты, запустить свой проект и вдохновиться историями успеха</a:t>
            </a:r>
            <a:endParaRPr i="0" u="none" strike="noStrike" cap="none">
              <a:solidFill>
                <a:schemeClr val="dk1"/>
              </a:solidFill>
            </a:endParaRPr>
          </a:p>
          <a:p>
            <a:pPr marL="0" marR="0" lvl="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i="0" u="none" strike="noStrike" cap="none">
                <a:solidFill>
                  <a:schemeClr val="dk1"/>
                </a:solidFill>
              </a:rPr>
              <a:t>Запускаем цифровые сервисы, позволяющие усилить возможности HR-департамента компаний АПК</a:t>
            </a:r>
            <a:endParaRPr i="0" u="none" strike="noStrike" cap="none">
              <a:solidFill>
                <a:schemeClr val="dk1"/>
              </a:solidFill>
            </a:endParaRPr>
          </a:p>
          <a:p>
            <a:pPr marL="0" marR="0" lvl="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3" name="Google Shape;243;p8"/>
          <p:cNvSpPr/>
          <p:nvPr/>
        </p:nvSpPr>
        <p:spPr bwMode="auto">
          <a:xfrm>
            <a:off x="5344885" y="0"/>
            <a:ext cx="3712028" cy="908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44" name="Google Shape;244;p8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042018" y="-2888"/>
            <a:ext cx="4198109" cy="6868886"/>
          </a:xfrm>
          <a:custGeom>
            <a:avLst/>
            <a:gdLst/>
            <a:ahLst/>
            <a:cxnLst/>
            <a:rect l="l" t="t" r="r" b="b"/>
            <a:pathLst>
              <a:path w="2622570" h="5143500" extrusionOk="0">
                <a:moveTo>
                  <a:pt x="0" y="0"/>
                </a:moveTo>
                <a:lnTo>
                  <a:pt x="2622570" y="0"/>
                </a:lnTo>
                <a:lnTo>
                  <a:pt x="262257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45" name="Google Shape;245;p8"/>
          <p:cNvSpPr txBox="1"/>
          <p:nvPr/>
        </p:nvSpPr>
        <p:spPr bwMode="auto">
          <a:xfrm flipH="1">
            <a:off x="11496675" y="6348476"/>
            <a:ext cx="624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6" name="Google Shape;246;p8"/>
          <p:cNvSpPr/>
          <p:nvPr/>
        </p:nvSpPr>
        <p:spPr bwMode="auto">
          <a:xfrm flipH="1">
            <a:off x="8042018" y="2972068"/>
            <a:ext cx="274667" cy="38859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7" name="Google Shape;247;p8"/>
          <p:cNvSpPr/>
          <p:nvPr/>
        </p:nvSpPr>
        <p:spPr bwMode="auto">
          <a:xfrm flipH="1">
            <a:off x="11969386" y="0"/>
            <a:ext cx="270741" cy="29721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48" name="Google Shape;248;p8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5257664" y="1493665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8"/>
          <p:cNvSpPr/>
          <p:nvPr/>
        </p:nvSpPr>
        <p:spPr bwMode="auto">
          <a:xfrm>
            <a:off x="582528" y="459788"/>
            <a:ext cx="7198664" cy="1360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2200" b="0" i="0" u="none" strike="noStrike" cap="none">
                <a:solidFill>
                  <a:srgbClr val="49711E"/>
                </a:solidFill>
                <a:latin typeface="Arial"/>
                <a:ea typeface="Arial"/>
                <a:cs typeface="Arial"/>
              </a:rPr>
              <a:t>НАША МИССИЯ —</a:t>
            </a:r>
            <a:br>
              <a:rPr lang="ru-RU" sz="2200" b="0" i="0" u="none" strike="noStrike" cap="none">
                <a:solidFill>
                  <a:srgbClr val="49711E"/>
                </a:solidFill>
                <a:latin typeface="Arial"/>
                <a:ea typeface="Arial"/>
                <a:cs typeface="Arial"/>
              </a:rPr>
            </a:br>
            <a:r>
              <a:rPr lang="ru-RU" sz="2200" b="0" i="0" u="none" strike="noStrike" cap="none">
                <a:solidFill>
                  <a:srgbClr val="49711E"/>
                </a:solidFill>
                <a:latin typeface="Arial"/>
                <a:ea typeface="Arial"/>
                <a:cs typeface="Arial"/>
              </a:rPr>
              <a:t>ПОПУЛЯРИЗАЦИЯ ПРОФЕССИЙ СЕЛЬСКОХОЗЯЙСТВЕННЫХ ОТРАСЛЕЙ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 txBox="1">
            <a:spLocks noGrp="1"/>
          </p:cNvSpPr>
          <p:nvPr>
            <p:ph type="ctrTitle" idx="4294967295"/>
          </p:nvPr>
        </p:nvSpPr>
        <p:spPr bwMode="auto">
          <a:xfrm>
            <a:off x="603885" y="846280"/>
            <a:ext cx="9972675" cy="590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>
                <a:solidFill>
                  <a:srgbClr val="49711E"/>
                </a:solidFill>
              </a:rPr>
              <a:t>ЧТО МЫ ДЕЛАЕМ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5" name="Google Shape;225;p8"/>
          <p:cNvSpPr txBox="1"/>
          <p:nvPr/>
        </p:nvSpPr>
        <p:spPr bwMode="auto">
          <a:xfrm>
            <a:off x="810150" y="1705067"/>
            <a:ext cx="10725357" cy="468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Noto Sans Symbols"/>
              <a:buChar char="▪"/>
              <a:defRPr/>
            </a:pPr>
            <a:r>
              <a:rPr lang="ru-RU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/>
                <a:cs typeface="Calibri"/>
              </a:rPr>
              <a:t>ФОРМИРУЕМ ИМИДЖ ОБРАЗОВАТЕЛЬНОГО УЧРЕЖДЕНИЯ</a:t>
            </a:r>
            <a:endParaRPr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libri"/>
              <a:cs typeface="Calibri"/>
            </a:endParaRPr>
          </a:p>
          <a:p>
            <a:pPr marL="742950" marR="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  <a:defRPr/>
            </a:pPr>
            <a:r>
              <a:rPr lang="ru-RU" b="0" i="0" u="none" strike="noStrike" cap="none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Создаем персонализированную страницу  </a:t>
            </a:r>
            <a:endParaRPr b="0" i="0" u="none" strike="noStrike" cap="none">
              <a:solidFill>
                <a:srgbClr val="000000"/>
              </a:solidFill>
              <a:latin typeface="+mj-lt"/>
              <a:ea typeface="Calibri"/>
              <a:cs typeface="Calibri"/>
            </a:endParaRPr>
          </a:p>
          <a:p>
            <a:pPr marL="742950" marR="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  <a:defRPr/>
            </a:pPr>
            <a:r>
              <a:rPr lang="ru-RU" b="0" i="0" u="none" strike="noStrike" cap="none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Привлекаем внимание будущих абитуриентов: подробно описываем программы, </a:t>
            </a:r>
            <a:endParaRPr b="0" i="0" u="none" strike="noStrike" cap="none">
              <a:solidFill>
                <a:srgbClr val="000000"/>
              </a:solidFill>
              <a:latin typeface="+mj-lt"/>
              <a:ea typeface="Calibri"/>
              <a:cs typeface="Calibri"/>
            </a:endParaRPr>
          </a:p>
          <a:p>
            <a: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-RU" b="0" i="0" u="none" strike="noStrike" cap="none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      условия обучения, подготовительные курсы</a:t>
            </a:r>
            <a:endParaRPr b="0" i="0" u="none" strike="noStrike" cap="none">
              <a:solidFill>
                <a:srgbClr val="000000"/>
              </a:solidFill>
              <a:latin typeface="+mj-lt"/>
              <a:ea typeface="Calibri"/>
              <a:cs typeface="Calibri"/>
            </a:endParaRPr>
          </a:p>
          <a:p>
            <a:pPr marL="742950" marR="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  <a:defRPr/>
            </a:pPr>
            <a:r>
              <a:rPr lang="ru-RU" b="0" i="0" u="none" strike="noStrike" cap="none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Публикуем актуальные новости, предстоящие события, дни открытых дверей</a:t>
            </a:r>
            <a:endParaRPr b="0" i="0" u="none" strike="noStrike" cap="none">
              <a:solidFill>
                <a:srgbClr val="000000"/>
              </a:solidFill>
              <a:latin typeface="+mj-lt"/>
              <a:ea typeface="Calibri"/>
              <a:cs typeface="Calibri"/>
            </a:endParaRPr>
          </a:p>
          <a:p>
            <a:pPr marL="742950" marR="0" lvl="1" indent="-209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  <a:defRPr/>
            </a:pPr>
            <a:endParaRPr b="0" i="0" u="none" strike="noStrike" cap="none">
              <a:solidFill>
                <a:srgbClr val="000000"/>
              </a:solidFill>
              <a:latin typeface="+mj-lt"/>
              <a:ea typeface="Calibri"/>
              <a:cs typeface="Calibri"/>
            </a:endParaRPr>
          </a:p>
          <a:p>
            <a:pPr marL="342900" marR="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Noto Sans Symbols"/>
              <a:buChar char="▪"/>
              <a:defRPr/>
            </a:pPr>
            <a:r>
              <a:rPr lang="ru-RU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/>
                <a:cs typeface="Calibri"/>
              </a:rPr>
              <a:t>СОВЕРШЕНСТВУЕМ МЕТОДЫ ОБУЧЕНИЯ</a:t>
            </a:r>
            <a:endParaRPr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libri"/>
              <a:cs typeface="Calibri"/>
            </a:endParaRPr>
          </a:p>
          <a:p>
            <a:pPr marL="742950" marR="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  <a:defRPr/>
            </a:pPr>
            <a:r>
              <a:rPr lang="ru-RU" b="0" i="0" u="none" strike="noStrike" cap="none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Способствуем цифровизации обучения посредством создания электронных курсов</a:t>
            </a:r>
            <a:endParaRPr b="0" i="0" u="none" strike="noStrike" cap="none">
              <a:solidFill>
                <a:srgbClr val="000000"/>
              </a:solidFill>
              <a:latin typeface="+mj-lt"/>
              <a:ea typeface="Calibri"/>
              <a:cs typeface="Calibri"/>
            </a:endParaRPr>
          </a:p>
          <a:p>
            <a:pPr marL="742950" marR="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  <a:defRPr/>
            </a:pPr>
            <a:r>
              <a:rPr lang="ru-RU" b="0" i="0" u="none" strike="noStrike" cap="none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Публикуем готовые курсы для посетителей сайта; помогаем с их продвижением и продажей</a:t>
            </a:r>
            <a:endParaRPr b="0" i="0" u="none" strike="noStrike" cap="none">
              <a:solidFill>
                <a:srgbClr val="000000"/>
              </a:solidFill>
              <a:latin typeface="+mj-lt"/>
              <a:ea typeface="Calibri"/>
              <a:cs typeface="Calibri"/>
            </a:endParaRPr>
          </a:p>
          <a:p>
            <a:pPr marL="742950" marR="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  <a:defRPr/>
            </a:pPr>
            <a:r>
              <a:rPr lang="ru-RU" b="0" i="0" u="none" strike="noStrike" cap="none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Размещаем книги и методические материалы на платформе </a:t>
            </a:r>
            <a:endParaRPr b="0" i="0" u="none" strike="noStrike" cap="none">
              <a:solidFill>
                <a:srgbClr val="000000"/>
              </a:solidFill>
              <a:latin typeface="+mj-lt"/>
              <a:ea typeface="Calibri"/>
              <a:cs typeface="Calibri"/>
            </a:endParaRPr>
          </a:p>
          <a:p>
            <a:pPr marL="742950" marR="0" lvl="1" indent="-209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  <a:defRPr/>
            </a:pPr>
            <a:endParaRPr b="0" i="0" u="none" strike="noStrike" cap="none">
              <a:solidFill>
                <a:srgbClr val="7F7F7F"/>
              </a:solidFill>
              <a:latin typeface="+mj-lt"/>
              <a:ea typeface="Calibri"/>
              <a:cs typeface="Calibri"/>
            </a:endParaRPr>
          </a:p>
          <a:p>
            <a:pPr marL="342900" marR="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Noto Sans Symbols"/>
              <a:buChar char="▪"/>
              <a:defRPr/>
            </a:pPr>
            <a:r>
              <a:rPr lang="ru-RU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/>
                <a:cs typeface="Calibri"/>
              </a:rPr>
              <a:t>ПОМОГАЕМ С ТРУДОУСТРОЙСТВОМ</a:t>
            </a:r>
            <a:endParaRPr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libri"/>
              <a:cs typeface="Calibri"/>
            </a:endParaRPr>
          </a:p>
          <a:p>
            <a:pPr marL="742950" marR="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  <a:defRPr/>
            </a:pPr>
            <a:r>
              <a:rPr lang="ru-RU" b="0" i="0" u="none" strike="noStrike" cap="none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Для студентов и выпускников: актуальные вакансии, простой поиск стажировок в надежных компаниях</a:t>
            </a:r>
            <a:endParaRPr b="0" i="0" u="none" strike="noStrike" cap="none">
              <a:solidFill>
                <a:srgbClr val="000000"/>
              </a:solidFill>
              <a:latin typeface="+mj-lt"/>
              <a:ea typeface="Calibri"/>
              <a:cs typeface="Calibri"/>
            </a:endParaRPr>
          </a:p>
          <a:p>
            <a:pPr marL="742950" marR="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  <a:defRPr/>
            </a:pPr>
            <a:r>
              <a:rPr lang="ru-RU" b="0" i="0" u="none" strike="noStrike" cap="none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Для школьников, абитуриентов и студентов: волонтерские программы и подработка в свободное время</a:t>
            </a:r>
            <a:endParaRPr b="0" i="0" u="none" strike="noStrike" cap="none">
              <a:solidFill>
                <a:srgbClr val="000000"/>
              </a:solidFill>
              <a:latin typeface="+mj-lt"/>
              <a:ea typeface="Calibri"/>
              <a:cs typeface="Calibri"/>
            </a:endParaRPr>
          </a:p>
          <a:p>
            <a:pPr marL="742950" marR="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  <a:defRPr/>
            </a:pPr>
            <a:r>
              <a:rPr lang="ru-RU" b="0" i="0" u="none" strike="noStrike" cap="none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Для работодателей: поиск подходящих сотрудников</a:t>
            </a:r>
            <a:endParaRPr b="0" i="0" u="none" strike="noStrike" cap="none">
              <a:solidFill>
                <a:srgbClr val="000000"/>
              </a:solidFill>
              <a:latin typeface="+mj-lt"/>
              <a:ea typeface="Calibri"/>
              <a:cs typeface="Calibri"/>
            </a:endParaRPr>
          </a:p>
          <a:p>
            <a:pPr marL="742950" marR="0" lvl="1" indent="-209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  <a:defRPr/>
            </a:pPr>
            <a:endParaRPr b="0" i="0" u="none" strike="noStrike" cap="none">
              <a:solidFill>
                <a:srgbClr val="000000"/>
              </a:solidFill>
              <a:latin typeface="+mj-lt"/>
              <a:ea typeface="Calibri"/>
              <a:cs typeface="Calibri"/>
            </a:endParaRPr>
          </a:p>
          <a:p>
            <a:pPr marL="342900" marR="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Noto Sans Symbols"/>
              <a:buChar char="▪"/>
              <a:defRPr/>
            </a:pPr>
            <a:r>
              <a:rPr lang="ru-RU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/>
                <a:cs typeface="Calibri"/>
              </a:rPr>
              <a:t>О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/>
                <a:cs typeface="Calibri"/>
              </a:rPr>
              <a:t>БЪЕДИНЯЕМ ВОЗМОЖНОСТИ</a:t>
            </a:r>
            <a:endParaRPr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libri"/>
              <a:cs typeface="Calibri"/>
            </a:endParaRPr>
          </a:p>
          <a:p>
            <a:pPr marL="742950" marR="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  <a:defRPr/>
            </a:pPr>
            <a:r>
              <a:rPr lang="ru-RU" b="0" i="0" u="none" strike="noStrike" cap="none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П</a:t>
            </a:r>
            <a:r>
              <a:rPr lang="ru-RU">
                <a:latin typeface="+mj-lt"/>
                <a:ea typeface="Calibri"/>
                <a:cs typeface="Calibri"/>
              </a:rPr>
              <a:t>роводим встречи с ведущими компаниями АПК</a:t>
            </a:r>
            <a:endParaRPr>
              <a:latin typeface="+mj-lt"/>
              <a:ea typeface="Calibri"/>
              <a:cs typeface="Calibri"/>
            </a:endParaRPr>
          </a:p>
          <a:p>
            <a:pPr marL="742950" marR="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▪"/>
              <a:defRPr/>
            </a:pPr>
            <a:r>
              <a:rPr lang="ru-RU">
                <a:latin typeface="+mj-lt"/>
                <a:ea typeface="Calibri"/>
                <a:cs typeface="Calibri"/>
              </a:rPr>
              <a:t>Оказываем экспертную поддержку научным проектам студентов</a:t>
            </a:r>
            <a:endParaRPr>
              <a:latin typeface="+mj-lt"/>
              <a:ea typeface="Calibri"/>
              <a:cs typeface="Calibri"/>
            </a:endParaRPr>
          </a:p>
          <a:p>
            <a:pPr marL="742950" marR="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▪"/>
              <a:defRPr/>
            </a:pPr>
            <a:r>
              <a:rPr lang="ru-RU">
                <a:latin typeface="+mj-lt"/>
                <a:ea typeface="Calibri"/>
                <a:cs typeface="Calibri"/>
              </a:rPr>
              <a:t>Анонсируем задания, конкурсы, чемпионаты, олимпиады для студентов</a:t>
            </a:r>
            <a:endParaRPr>
              <a:latin typeface="+mj-lt"/>
              <a:ea typeface="Calibri"/>
              <a:cs typeface="Calibri"/>
            </a:endParaRPr>
          </a:p>
        </p:txBody>
      </p:sp>
      <p:pic>
        <p:nvPicPr>
          <p:cNvPr id="226" name="Google Shape;226;p8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640445" y="5176570"/>
            <a:ext cx="607176" cy="565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8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40445" y="1628641"/>
            <a:ext cx="607176" cy="565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8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631601" y="2976762"/>
            <a:ext cx="607176" cy="560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8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631601" y="4078643"/>
            <a:ext cx="607176" cy="565302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8"/>
          <p:cNvSpPr/>
          <p:nvPr/>
        </p:nvSpPr>
        <p:spPr bwMode="auto">
          <a:xfrm>
            <a:off x="9220525" y="206300"/>
            <a:ext cx="2925000" cy="419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>
                <a:solidFill>
                  <a:schemeClr val="lt1"/>
                </a:solidFill>
              </a:rPr>
              <a:t>Новые возможности для вузов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4" name="Google Shape;254;g250219582e2_0_15"/>
          <p:cNvSpPr/>
          <p:nvPr/>
        </p:nvSpPr>
        <p:spPr bwMode="auto">
          <a:xfrm flipH="1">
            <a:off x="5729674" y="1483336"/>
            <a:ext cx="45600" cy="3672000"/>
          </a:xfrm>
          <a:prstGeom prst="rect">
            <a:avLst/>
          </a:prstGeom>
          <a:solidFill>
            <a:srgbClr val="C6E1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5" name="Google Shape;255;g250219582e2_0_15"/>
          <p:cNvSpPr txBox="1"/>
          <p:nvPr/>
        </p:nvSpPr>
        <p:spPr bwMode="auto">
          <a:xfrm>
            <a:off x="412325" y="788526"/>
            <a:ext cx="6174600" cy="48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90000"/>
              </a:lnSpc>
              <a:buSzPts val="2400"/>
              <a:defRPr/>
            </a:pPr>
            <a:r>
              <a:rPr lang="ru-RU" sz="2200">
                <a:solidFill>
                  <a:srgbClr val="49711E"/>
                </a:solidFill>
              </a:rPr>
              <a:t>КАК ПЛАТФОРМА ПОМОГАЕТ СТУДЕНТАМ</a:t>
            </a:r>
            <a:endParaRPr lang="ru-RU"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6" name="Google Shape;256;g250219582e2_0_15"/>
          <p:cNvSpPr txBox="1"/>
          <p:nvPr/>
        </p:nvSpPr>
        <p:spPr bwMode="auto">
          <a:xfrm>
            <a:off x="412325" y="1289330"/>
            <a:ext cx="5319000" cy="482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600" b="1">
                <a:solidFill>
                  <a:srgbClr val="49711E"/>
                </a:solidFill>
              </a:rPr>
              <a:t>ОТКРЫТЫЕ ВОПРОСЫ</a:t>
            </a:r>
            <a:r>
              <a:rPr lang="ru-RU" sz="1600" b="1" i="0" u="none" strike="noStrike" cap="none">
                <a:solidFill>
                  <a:srgbClr val="49711E"/>
                </a:solidFill>
              </a:rPr>
              <a:t> </a:t>
            </a:r>
            <a:r>
              <a:rPr lang="ru-RU" sz="1600" b="1">
                <a:solidFill>
                  <a:srgbClr val="49711E"/>
                </a:solidFill>
              </a:rPr>
              <a:t>СТУДЕНТОВ</a:t>
            </a:r>
            <a:r>
              <a:rPr lang="ru-RU" sz="1600" b="1" i="0" u="none" strike="noStrike" cap="none">
                <a:solidFill>
                  <a:srgbClr val="49711E"/>
                </a:solidFill>
              </a:rPr>
              <a:t>: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b="1" i="0" u="none" strike="noStrike" cap="none">
              <a:solidFill>
                <a:srgbClr val="49711E"/>
              </a:solidFill>
            </a:endParaRPr>
          </a:p>
          <a:p>
            <a:pPr marL="36830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Какие направления обучения наиболее востребованы</a:t>
            </a:r>
            <a:endParaRPr/>
          </a:p>
          <a:p>
            <a:pPr marL="36830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Где найти интересные идеи для своих практических работ и проектов</a:t>
            </a:r>
            <a:endParaRPr/>
          </a:p>
          <a:p>
            <a:pPr marL="36830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Где найти стажировку или подработку</a:t>
            </a:r>
            <a:endParaRPr/>
          </a:p>
          <a:p>
            <a:pPr marL="36830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Как правильно составить свое резюме молодому специалисту</a:t>
            </a:r>
            <a:endParaRPr/>
          </a:p>
          <a:p>
            <a:pPr marL="36830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Как устроиться на работу в крупную компанию АПК, какие карьерные возможности существуют</a:t>
            </a:r>
            <a:endParaRPr/>
          </a:p>
          <a:p>
            <a:pPr marL="36830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Как грамотно выстроить свой карьерный трек</a:t>
            </a:r>
            <a:endParaRPr/>
          </a:p>
          <a:p>
            <a:pPr marL="36830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Как можно получить дополнительные знания </a:t>
            </a:r>
            <a:endParaRPr/>
          </a:p>
          <a:p>
            <a:pPr marL="36830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Как получить грант на реализацию своего проекта</a:t>
            </a:r>
            <a:endParaRPr/>
          </a:p>
          <a:p>
            <a:pPr marL="457200" marR="0" lvl="0" indent="-368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pPr>
            <a:endParaRPr lang="ru-RU">
              <a:solidFill>
                <a:srgbClr val="FF0000"/>
              </a:solidFill>
            </a:endParaRPr>
          </a:p>
          <a:p>
            <a:pPr marL="457200" marR="0" lvl="0" indent="-368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pPr>
            <a:endParaRPr i="0" u="none" strike="noStrike" cap="none">
              <a:solidFill>
                <a:srgbClr val="FF0000"/>
              </a:solidFill>
            </a:endParaRPr>
          </a:p>
          <a:p>
            <a:pPr marL="45720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94C618"/>
              </a:solidFill>
              <a:latin typeface="Calibri"/>
              <a:ea typeface="Calibri"/>
              <a:cs typeface="Calibri"/>
            </a:endParaRPr>
          </a:p>
          <a:p>
            <a:pPr marL="457200" marR="0" lv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7" name="Google Shape;257;g250219582e2_0_15"/>
          <p:cNvSpPr txBox="1"/>
          <p:nvPr/>
        </p:nvSpPr>
        <p:spPr bwMode="auto">
          <a:xfrm>
            <a:off x="5931903" y="1290853"/>
            <a:ext cx="6050520" cy="5239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sz="1600" b="1" i="0" u="none" strike="noStrike" cap="none">
                <a:solidFill>
                  <a:srgbClr val="49711E"/>
                </a:solidFill>
              </a:rPr>
              <a:t>РЕШЕНИЯ НА Я В АГРО:</a:t>
            </a:r>
            <a:endParaRPr sz="1600" b="1" i="0" u="none" strike="noStrike" cap="none">
              <a:solidFill>
                <a:srgbClr val="49711E"/>
              </a:solidFill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1" i="0" u="none" strike="noStrike" cap="none">
              <a:solidFill>
                <a:srgbClr val="49711E"/>
              </a:solidFill>
            </a:endParaRPr>
          </a:p>
          <a:p>
            <a:pPr marL="36830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Детальная информация о профессиях, профориентационные тесты, курсы, стажировки и каталог аграрных колледжей и вузов – все, что поможет понять свое предназначение и найти подходящую отрасль</a:t>
            </a:r>
          </a:p>
          <a:p>
            <a:pPr marL="36830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Партнерство с ведущими работодателями с сфере АПК </a:t>
            </a:r>
          </a:p>
          <a:p>
            <a:pPr marL="36830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В настоящее время на сайте доступно около 19,5 тысяч актуальных вакансий и более 200 предложений стажировки</a:t>
            </a:r>
            <a:endParaRPr/>
          </a:p>
          <a:p>
            <a:pPr marL="36830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Цифровой сервис по созданию резюме</a:t>
            </a:r>
            <a:endParaRPr/>
          </a:p>
          <a:p>
            <a:pPr marL="36830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Фильтры по желаемой зарплате, городу и необходимости жилья облегчают поиск</a:t>
            </a:r>
            <a:endParaRPr/>
          </a:p>
          <a:p>
            <a:pPr marL="36830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Знакомство и общение с агрокомпаниями, встречи со специалистами, повышение своей экспертности</a:t>
            </a:r>
          </a:p>
          <a:p>
            <a:pPr marL="36830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Участие в проектах компаний реального бизнеса, дополнительное бесплатное обучение, оплачиваемые стажировки, а также призы и бонусы</a:t>
            </a:r>
            <a:endParaRPr/>
          </a:p>
          <a:p>
            <a:pPr marL="368300" lvl="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Организованная работа со школьниками Агроклассов</a:t>
            </a:r>
          </a:p>
          <a:p>
            <a:pPr marL="457200" lvl="0" indent="-368300">
              <a:lnSpc>
                <a:spcPct val="90000"/>
              </a:lnSpc>
              <a:buClr>
                <a:schemeClr val="dk1"/>
              </a:buClr>
              <a:buSzPts val="2200"/>
              <a:buFont typeface="Arial"/>
              <a:buChar char="•"/>
              <a:defRPr/>
            </a:pPr>
            <a:endParaRPr lang="ru-RU"/>
          </a:p>
          <a:p>
            <a:pPr marL="457200" indent="-36830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endParaRPr lang="ru-RU"/>
          </a:p>
          <a:p>
            <a:pPr marL="171450" indent="-171450">
              <a:spcAft>
                <a:spcPts val="600"/>
              </a:spcAft>
              <a:buSzPts val="1400"/>
              <a:buFont typeface="Arial"/>
              <a:buChar char="•"/>
              <a:defRPr/>
            </a:pPr>
            <a:endParaRPr lang="ru-RU">
              <a:solidFill>
                <a:schemeClr val="dk1"/>
              </a:solidFill>
              <a:ea typeface="Calibri"/>
              <a:cs typeface="Calibri"/>
            </a:endParaRPr>
          </a:p>
        </p:txBody>
      </p:sp>
      <p:sp>
        <p:nvSpPr>
          <p:cNvPr id="258" name="Google Shape;258;g250219582e2_0_15"/>
          <p:cNvSpPr/>
          <p:nvPr/>
        </p:nvSpPr>
        <p:spPr bwMode="auto">
          <a:xfrm>
            <a:off x="9172775" y="167100"/>
            <a:ext cx="3019199" cy="662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9" name="Google Shape;259;g250219582e2_0_15"/>
          <p:cNvSpPr/>
          <p:nvPr/>
        </p:nvSpPr>
        <p:spPr bwMode="auto">
          <a:xfrm>
            <a:off x="9141400" y="209250"/>
            <a:ext cx="3050699" cy="438600"/>
          </a:xfrm>
          <a:prstGeom prst="rect">
            <a:avLst/>
          </a:prstGeom>
          <a:solidFill>
            <a:srgbClr val="94C6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pPr>
            <a:r>
              <a:rPr lang="ru-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  <a:t>       Платформа №1 в АПК 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5" name="Google Shape;315;g256e73d6abd_0_14"/>
          <p:cNvSpPr txBox="1"/>
          <p:nvPr/>
        </p:nvSpPr>
        <p:spPr bwMode="auto">
          <a:xfrm>
            <a:off x="550241" y="616887"/>
            <a:ext cx="10912389" cy="79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90000"/>
              </a:lnSpc>
              <a:buSzPts val="2400"/>
              <a:defRPr/>
            </a:pPr>
            <a:r>
              <a:rPr lang="ru-RU" sz="2200">
                <a:solidFill>
                  <a:srgbClr val="49711E"/>
                </a:solidFill>
              </a:rPr>
              <a:t>КЛУБ АМБАССАДОРОВ - ПРИВЛЕЧЕНИЕ И РАБОТА </a:t>
            </a:r>
            <a:br>
              <a:rPr lang="ru-RU" sz="2200">
                <a:solidFill>
                  <a:srgbClr val="49711E"/>
                </a:solidFill>
              </a:rPr>
            </a:br>
            <a:r>
              <a:rPr lang="ru-RU" sz="2200">
                <a:solidFill>
                  <a:srgbClr val="49711E"/>
                </a:solidFill>
              </a:rPr>
              <a:t>С ТАЛАНТЛИВЫМИ СТУДЕНТАМИ</a:t>
            </a:r>
            <a:endParaRPr/>
          </a:p>
        </p:txBody>
      </p:sp>
      <p:sp>
        <p:nvSpPr>
          <p:cNvPr id="316" name="Google Shape;316;g256e73d6abd_0_14"/>
          <p:cNvSpPr txBox="1"/>
          <p:nvPr/>
        </p:nvSpPr>
        <p:spPr bwMode="auto">
          <a:xfrm>
            <a:off x="512181" y="1642165"/>
            <a:ext cx="5529659" cy="499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defRPr/>
            </a:pPr>
            <a:r>
              <a:rPr lang="ru-RU" sz="1600">
                <a:solidFill>
                  <a:srgbClr val="94C618"/>
                </a:solidFill>
              </a:rPr>
              <a:t>КЛУБ АМБАССАДОРОВ ОБЪЕДИНЯЕТ СТУДЕНТОВ РАЗНЫХ ВУЗОВ, ВЫПОЛНЯЮЩИХ РАЗЛИЧНЫЕ ЗАДАНИЯ И ПОЛУЧАЮЩИХ ЗА ЭТО БАЛЛЫ. РАБОТУ СТУДЕНТОВ ПОЛНОСТЬЮ КООРДИНИРУЕТ КОМАНДА Я В АГРО</a:t>
            </a:r>
            <a:endParaRPr/>
          </a:p>
          <a:p>
            <a:pPr lvl="0">
              <a:defRPr/>
            </a:pPr>
            <a:endParaRPr lang="ru-RU"/>
          </a:p>
          <a:p>
            <a:pPr lvl="0">
              <a:defRPr/>
            </a:pPr>
            <a:r>
              <a:rPr lang="ru-RU"/>
              <a:t>Задачи для студентов: </a:t>
            </a:r>
            <a:endParaRPr/>
          </a:p>
          <a:p>
            <a:pPr lvl="0">
              <a:defRPr/>
            </a:pPr>
            <a:endParaRPr lang="ru-RU"/>
          </a:p>
          <a:p>
            <a:pPr marL="311150" lvl="0" indent="-171450">
              <a:buSzPts val="1400"/>
              <a:buFont typeface="Arial"/>
              <a:buChar char="•"/>
              <a:defRPr/>
            </a:pPr>
            <a:r>
              <a:rPr lang="ru-RU" b="1"/>
              <a:t>Продвижение своего колледжа на платформе</a:t>
            </a:r>
            <a:r>
              <a:rPr lang="ru-RU"/>
              <a:t>: статьи, новости, блоги, видео, выступления перед абитуриентами. Распространение информации в соцсетях и школах. </a:t>
            </a:r>
            <a:endParaRPr/>
          </a:p>
          <a:p>
            <a:pPr marL="311150" lvl="0" indent="-171450">
              <a:buSzPts val="1400"/>
              <a:buFont typeface="Arial"/>
              <a:buChar char="•"/>
              <a:defRPr/>
            </a:pPr>
            <a:endParaRPr lang="ru-RU"/>
          </a:p>
          <a:p>
            <a:pPr marL="311150" lvl="0" indent="-171450">
              <a:buSzPts val="1400"/>
              <a:buFont typeface="Arial"/>
              <a:buChar char="•"/>
              <a:defRPr/>
            </a:pPr>
            <a:r>
              <a:rPr lang="ru-RU" b="1"/>
              <a:t>Подготовка профориентационного контента </a:t>
            </a:r>
            <a:r>
              <a:rPr lang="ru-RU"/>
              <a:t>о своей профессии с помощью материалов, полученных от работодателей- курс, видео, встречи. Этот контент размещается на портале, рассказывают о нем в школах. Блоги о совместных проектах студенты-образовательные учреждения-работодатели. </a:t>
            </a:r>
          </a:p>
          <a:p>
            <a:pPr marL="311149" lvl="0" indent="-171450">
              <a:buSzPts val="1400"/>
              <a:buFont typeface="Arial"/>
              <a:buChar char="•"/>
              <a:defRPr/>
            </a:pPr>
            <a:r>
              <a:rPr lang="ru-RU"/>
              <a:t>Является отличным материалом для плановой профориентации </a:t>
            </a:r>
            <a:endParaRPr/>
          </a:p>
          <a:p>
            <a:pPr marL="4572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i="0" u="none" strike="noStrike" cap="none">
              <a:solidFill>
                <a:schemeClr val="dk1"/>
              </a:solidFill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17" name="Google Shape;317;g256e73d6abd_0_14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6096000" y="1484313"/>
            <a:ext cx="5564299" cy="1874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g256e73d6abd_0_14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223880" y="3511567"/>
            <a:ext cx="3924300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g256e73d6abd_0_14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0148180" y="3511567"/>
            <a:ext cx="1314450" cy="25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g256e73d6abd_0_14"/>
          <p:cNvSpPr/>
          <p:nvPr/>
        </p:nvSpPr>
        <p:spPr bwMode="auto">
          <a:xfrm>
            <a:off x="6102161" y="1703142"/>
            <a:ext cx="45600" cy="2770500"/>
          </a:xfrm>
          <a:prstGeom prst="rect">
            <a:avLst/>
          </a:prstGeom>
          <a:solidFill>
            <a:srgbClr val="C6E1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1" name="Google Shape;321;g256e73d6abd_0_14"/>
          <p:cNvSpPr/>
          <p:nvPr/>
        </p:nvSpPr>
        <p:spPr bwMode="auto">
          <a:xfrm>
            <a:off x="9172775" y="167100"/>
            <a:ext cx="3019199" cy="662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2" name="Google Shape;322;g256e73d6abd_0_14"/>
          <p:cNvSpPr/>
          <p:nvPr/>
        </p:nvSpPr>
        <p:spPr bwMode="auto">
          <a:xfrm>
            <a:off x="9141400" y="209250"/>
            <a:ext cx="3050699" cy="438600"/>
          </a:xfrm>
          <a:prstGeom prst="rect">
            <a:avLst/>
          </a:prstGeom>
          <a:solidFill>
            <a:srgbClr val="94C6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pPr>
            <a:r>
              <a:rPr lang="ru-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  <a:t>       Платформа №1 в АПК 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Google Shape;299;g253d1e9ca93_0_185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7754815" y="1052513"/>
            <a:ext cx="4437185" cy="5805487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253d1e9ca93_0_286"/>
          <p:cNvSpPr txBox="1"/>
          <p:nvPr/>
        </p:nvSpPr>
        <p:spPr bwMode="auto">
          <a:xfrm>
            <a:off x="419485" y="678428"/>
            <a:ext cx="6174600" cy="79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90000"/>
              </a:lnSpc>
              <a:buSzPts val="2400"/>
              <a:defRPr/>
            </a:pPr>
            <a:r>
              <a:rPr lang="ru-RU" sz="2200">
                <a:solidFill>
                  <a:srgbClr val="49711E"/>
                </a:solidFill>
              </a:rPr>
              <a:t>ЦИФРОВОЙ ПРОФИЛЬ КАК ТОЧКА ВХОДА </a:t>
            </a:r>
            <a:endParaRPr/>
          </a:p>
          <a:p>
            <a:pPr>
              <a:lnSpc>
                <a:spcPct val="90000"/>
              </a:lnSpc>
              <a:buSzPts val="2400"/>
              <a:defRPr/>
            </a:pPr>
            <a:r>
              <a:rPr lang="ru-RU" sz="2200">
                <a:solidFill>
                  <a:srgbClr val="49711E"/>
                </a:solidFill>
              </a:rPr>
              <a:t>В ЗОЛОТОЙ КАДРОВЫЙ РЕЗЕРВ:</a:t>
            </a:r>
            <a:endParaRPr sz="2200">
              <a:solidFill>
                <a:srgbClr val="49711E"/>
              </a:solidFill>
            </a:endParaRPr>
          </a:p>
        </p:txBody>
      </p:sp>
      <p:sp>
        <p:nvSpPr>
          <p:cNvPr id="286" name="Google Shape;286;g253d1e9ca93_0_286"/>
          <p:cNvSpPr txBox="1"/>
          <p:nvPr/>
        </p:nvSpPr>
        <p:spPr bwMode="auto">
          <a:xfrm>
            <a:off x="99235" y="1517274"/>
            <a:ext cx="5564879" cy="34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68300" marR="0" lvl="0" indent="-2095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  <a:defRPr/>
            </a:pPr>
            <a:r>
              <a:rPr lang="ru-RU" i="0" u="none" strike="noStrike" cap="none">
                <a:solidFill>
                  <a:srgbClr val="000000"/>
                </a:solidFill>
              </a:rPr>
              <a:t>Включает информацию о направлении обучения и специальности</a:t>
            </a:r>
            <a:endParaRPr i="0" u="none" strike="noStrike" cap="none">
              <a:solidFill>
                <a:srgbClr val="000000"/>
              </a:solidFill>
            </a:endParaRPr>
          </a:p>
          <a:p>
            <a:pPr marL="368300" marR="0" lvl="0" indent="-2095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  <a:defRPr/>
            </a:pPr>
            <a:r>
              <a:rPr lang="ru-RU" i="0" u="none" strike="noStrike" cap="none">
                <a:solidFill>
                  <a:srgbClr val="000000"/>
                </a:solidFill>
              </a:rPr>
              <a:t>Позволяет разместить информацию о своем научном проекте.</a:t>
            </a:r>
            <a:endParaRPr i="0" u="none" strike="noStrike" cap="none">
              <a:solidFill>
                <a:srgbClr val="000000"/>
              </a:solidFill>
            </a:endParaRPr>
          </a:p>
          <a:p>
            <a:pPr marL="368300" marR="0" lvl="0" indent="-2095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  <a:defRPr/>
            </a:pPr>
            <a:r>
              <a:rPr lang="ru-RU" i="0" u="none" strike="noStrike" cap="none">
                <a:solidFill>
                  <a:srgbClr val="000000"/>
                </a:solidFill>
              </a:rPr>
              <a:t>Предусматривает возможность сделать запрос на помощь экспертов в работе над проектом, а также откликнуться на задания.</a:t>
            </a:r>
            <a:endParaRPr i="0" u="none" strike="noStrike" cap="none">
              <a:solidFill>
                <a:srgbClr val="000000"/>
              </a:solidFill>
            </a:endParaRPr>
          </a:p>
          <a:p>
            <a:pPr marL="368300" marR="0" lvl="0" indent="-2095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  <a:defRPr/>
            </a:pPr>
            <a:r>
              <a:rPr lang="ru-RU" i="0" u="none" strike="noStrike" cap="none">
                <a:solidFill>
                  <a:srgbClr val="000000"/>
                </a:solidFill>
              </a:rPr>
              <a:t>Автоматически учитыва</a:t>
            </a:r>
            <a:r>
              <a:rPr lang="ru-RU"/>
              <a:t>ет</a:t>
            </a:r>
            <a:r>
              <a:rPr lang="ru-RU" i="0" u="none" strike="noStrike" cap="none">
                <a:solidFill>
                  <a:srgbClr val="000000"/>
                </a:solidFill>
              </a:rPr>
              <a:t> интересы, активность, научн</a:t>
            </a:r>
            <a:r>
              <a:rPr lang="ru-RU"/>
              <a:t>ую</a:t>
            </a:r>
            <a:r>
              <a:rPr lang="ru-RU" i="0" u="none" strike="noStrike" cap="none">
                <a:solidFill>
                  <a:srgbClr val="000000"/>
                </a:solidFill>
              </a:rPr>
              <a:t> работ</a:t>
            </a:r>
            <a:r>
              <a:rPr lang="ru-RU"/>
              <a:t>у</a:t>
            </a:r>
            <a:r>
              <a:rPr lang="ru-RU" i="0" u="none" strike="noStrike" cap="none">
                <a:solidFill>
                  <a:srgbClr val="000000"/>
                </a:solidFill>
              </a:rPr>
              <a:t>, публикации и общественн</a:t>
            </a:r>
            <a:r>
              <a:rPr lang="ru-RU"/>
              <a:t>ую</a:t>
            </a:r>
            <a:r>
              <a:rPr lang="ru-RU" i="0" u="none" strike="noStrike" cap="none">
                <a:solidFill>
                  <a:srgbClr val="000000"/>
                </a:solidFill>
              </a:rPr>
              <a:t> работ</a:t>
            </a:r>
            <a:r>
              <a:rPr lang="ru-RU"/>
              <a:t>у</a:t>
            </a:r>
            <a:r>
              <a:rPr lang="ru-RU" i="0" u="none" strike="noStrike" cap="none">
                <a:solidFill>
                  <a:srgbClr val="000000"/>
                </a:solidFill>
              </a:rPr>
              <a:t>, а также подготовк</a:t>
            </a:r>
            <a:r>
              <a:rPr lang="ru-RU"/>
              <a:t>у</a:t>
            </a:r>
            <a:r>
              <a:rPr lang="ru-RU" i="0" u="none" strike="noStrike" cap="none">
                <a:solidFill>
                  <a:srgbClr val="000000"/>
                </a:solidFill>
              </a:rPr>
              <a:t> контента</a:t>
            </a:r>
            <a:endParaRPr/>
          </a:p>
          <a:p>
            <a:pPr marL="368300" marR="0" lvl="0" indent="-2095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  <a:defRPr/>
            </a:pPr>
            <a:r>
              <a:rPr lang="ru-RU"/>
              <a:t>Формирует Золотой кадровый резерв АПК</a:t>
            </a:r>
            <a:endParaRPr/>
          </a:p>
          <a:p>
            <a:pPr marL="228600" marR="0" lvl="0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685800" marR="0" lvl="0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9" name="Google Shape;289;g253d1e9ca93_0_286"/>
          <p:cNvSpPr/>
          <p:nvPr/>
        </p:nvSpPr>
        <p:spPr bwMode="auto">
          <a:xfrm>
            <a:off x="9141400" y="209250"/>
            <a:ext cx="3050699" cy="438600"/>
          </a:xfrm>
          <a:prstGeom prst="rect">
            <a:avLst/>
          </a:prstGeom>
          <a:solidFill>
            <a:srgbClr val="94C6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pPr>
            <a:r>
              <a:rPr lang="ru-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  <a:t>       Платформа №1 в АПК 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Google Shape;295;g253d1e9ca93_0_185"/>
          <p:cNvSpPr txBox="1"/>
          <p:nvPr/>
        </p:nvSpPr>
        <p:spPr bwMode="auto">
          <a:xfrm>
            <a:off x="6350412" y="3481396"/>
            <a:ext cx="5609491" cy="683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>
              <a:lnSpc>
                <a:spcPct val="90000"/>
              </a:lnSpc>
              <a:buSzPts val="2400"/>
              <a:buFont typeface="Arial"/>
              <a:buNone/>
              <a:defRPr/>
            </a:pPr>
            <a:endParaRPr lang="ru-RU" sz="2000" b="1">
              <a:solidFill>
                <a:srgbClr val="49711E"/>
              </a:solidFill>
            </a:endParaRPr>
          </a:p>
          <a:p>
            <a:pPr marL="0" lvl="0" indent="0">
              <a:lnSpc>
                <a:spcPct val="90000"/>
              </a:lnSpc>
              <a:buSzPts val="2400"/>
              <a:buFont typeface="Arial"/>
              <a:buNone/>
              <a:defRPr/>
            </a:pPr>
            <a:r>
              <a:rPr lang="ru-RU" sz="1600" b="1">
                <a:solidFill>
                  <a:srgbClr val="49711E"/>
                </a:solidFill>
              </a:rPr>
              <a:t>УМНЫЙ ПОМОЩНИК ДЛЯ ЗАПОЛНЕНИЯ РЕЗЮМЕ</a:t>
            </a:r>
          </a:p>
        </p:txBody>
      </p:sp>
      <p:sp>
        <p:nvSpPr>
          <p:cNvPr id="8" name="Google Shape;296;g253d1e9ca93_0_185"/>
          <p:cNvSpPr txBox="1"/>
          <p:nvPr/>
        </p:nvSpPr>
        <p:spPr bwMode="auto">
          <a:xfrm>
            <a:off x="6330463" y="4141521"/>
            <a:ext cx="5397344" cy="235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200" i="0" u="none" strike="noStrike" cap="none">
              <a:solidFill>
                <a:srgbClr val="000000"/>
              </a:solidFill>
            </a:endParaRPr>
          </a:p>
          <a:p>
            <a:pPr marL="171450" marR="0" lvl="0" indent="-177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/>
            </a:pPr>
            <a:r>
              <a:rPr lang="ru-RU" i="0" u="none" strike="noStrike" cap="none">
                <a:solidFill>
                  <a:schemeClr val="dk1"/>
                </a:solidFill>
              </a:rPr>
              <a:t>Решает проблему “не знаю, что написать в резюме”</a:t>
            </a:r>
            <a:endParaRPr i="0" u="none" strike="noStrike" cap="none">
              <a:solidFill>
                <a:schemeClr val="dk1"/>
              </a:solidFill>
            </a:endParaRPr>
          </a:p>
          <a:p>
            <a:pPr marL="171450" marR="0" lvl="0" indent="-177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/>
            </a:pPr>
            <a:r>
              <a:rPr lang="ru-RU" i="0" u="none" strike="noStrike" cap="none">
                <a:solidFill>
                  <a:schemeClr val="dk1"/>
                </a:solidFill>
              </a:rPr>
              <a:t>Работает на основе нейросетей</a:t>
            </a:r>
            <a:endParaRPr i="0" u="none" strike="noStrike" cap="none">
              <a:solidFill>
                <a:schemeClr val="dk1"/>
              </a:solidFill>
            </a:endParaRPr>
          </a:p>
          <a:p>
            <a:pPr marL="171450" marR="0" lvl="0" indent="-171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pPr>
            <a:r>
              <a:rPr lang="ru-RU" i="0" u="none" strike="noStrike" cap="none">
                <a:solidFill>
                  <a:schemeClr val="dk1"/>
                </a:solidFill>
              </a:rPr>
              <a:t>На основе небольших вводных предлагает развернутые варианты формулировок, помогает описать свой опыт </a:t>
            </a:r>
            <a:endParaRPr i="0" u="none" strike="noStrike" cap="none">
              <a:solidFill>
                <a:schemeClr val="dk1"/>
              </a:solidFill>
            </a:endParaRPr>
          </a:p>
          <a:p>
            <a:pPr marL="171450" marR="0" lvl="0" indent="-171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pPr>
            <a:r>
              <a:rPr lang="ru-RU" i="0" u="none" strike="noStrike" cap="none">
                <a:solidFill>
                  <a:schemeClr val="dk1"/>
                </a:solidFill>
              </a:rPr>
              <a:t>Повышает конверсию в заполнение резюме и растит количество соискателей</a:t>
            </a:r>
            <a:endParaRPr>
              <a:solidFill>
                <a:schemeClr val="dk1"/>
              </a:solidFill>
            </a:endParaRPr>
          </a:p>
          <a:p>
            <a:pPr marL="171450" marR="0" lvl="0" indent="-171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pPr>
            <a:r>
              <a:rPr lang="ru-RU" i="0" u="none" strike="noStrike" cap="none">
                <a:solidFill>
                  <a:schemeClr val="dk1"/>
                </a:solidFill>
              </a:rPr>
              <a:t>Подключает умную ленту и рекомендации самых релевантных вакансий</a:t>
            </a:r>
            <a:endParaRPr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4106" y="5073161"/>
            <a:ext cx="6044260" cy="1718318"/>
          </a:xfrm>
          <a:prstGeom prst="rect">
            <a:avLst/>
          </a:prstGeom>
        </p:spPr>
      </p:pic>
      <p:sp>
        <p:nvSpPr>
          <p:cNvPr id="11" name="Google Shape;320;g256e73d6abd_0_14"/>
          <p:cNvSpPr/>
          <p:nvPr/>
        </p:nvSpPr>
        <p:spPr bwMode="auto">
          <a:xfrm>
            <a:off x="6102161" y="1738315"/>
            <a:ext cx="45600" cy="2770500"/>
          </a:xfrm>
          <a:prstGeom prst="rect">
            <a:avLst/>
          </a:prstGeom>
          <a:solidFill>
            <a:srgbClr val="C6E1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4" name="Google Shape;254;g250219582e2_0_15"/>
          <p:cNvSpPr/>
          <p:nvPr/>
        </p:nvSpPr>
        <p:spPr bwMode="auto">
          <a:xfrm flipH="1">
            <a:off x="5729674" y="1483336"/>
            <a:ext cx="45600" cy="3672000"/>
          </a:xfrm>
          <a:prstGeom prst="rect">
            <a:avLst/>
          </a:prstGeom>
          <a:solidFill>
            <a:srgbClr val="C6E1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5" name="Google Shape;255;g250219582e2_0_15"/>
          <p:cNvSpPr txBox="1"/>
          <p:nvPr/>
        </p:nvSpPr>
        <p:spPr bwMode="auto">
          <a:xfrm>
            <a:off x="412324" y="788526"/>
            <a:ext cx="7175437" cy="48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>
              <a:lnSpc>
                <a:spcPct val="90000"/>
              </a:lnSpc>
              <a:buSzPts val="2400"/>
              <a:buFont typeface="Arial"/>
              <a:buNone/>
              <a:defRPr/>
            </a:pPr>
            <a:r>
              <a:rPr lang="ru-RU" sz="2200">
                <a:solidFill>
                  <a:srgbClr val="49711E"/>
                </a:solidFill>
              </a:rPr>
              <a:t>КАК ПЛАТФОРМА ПОМОГАЕТ КОМПАНИЯМ АПК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6" name="Google Shape;256;g250219582e2_0_15"/>
          <p:cNvSpPr txBox="1"/>
          <p:nvPr/>
        </p:nvSpPr>
        <p:spPr bwMode="auto">
          <a:xfrm>
            <a:off x="412325" y="1289330"/>
            <a:ext cx="5319000" cy="3930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600" b="1">
                <a:solidFill>
                  <a:srgbClr val="49711E"/>
                </a:solidFill>
              </a:rPr>
              <a:t>ОТКРЫТЫЕ ВОПРОСЫ</a:t>
            </a:r>
            <a:r>
              <a:rPr lang="ru-RU" sz="1600" b="1" i="0" u="none" strike="noStrike" cap="none">
                <a:solidFill>
                  <a:srgbClr val="49711E"/>
                </a:solidFill>
              </a:rPr>
              <a:t> КОМПАНИЙ:</a:t>
            </a:r>
            <a:endParaRPr sz="1600" b="1" i="0" u="none" strike="noStrike" cap="none">
              <a:solidFill>
                <a:srgbClr val="49711E"/>
              </a:solidFill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i="0" u="none" strike="noStrike" cap="none">
              <a:solidFill>
                <a:srgbClr val="000000"/>
              </a:solidFill>
            </a:endParaRPr>
          </a:p>
          <a:p>
            <a:pPr marL="36830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Нехватка квалифицированных кадров, ограниченный выбор уже обученного персонала на рынке</a:t>
            </a:r>
            <a:endParaRPr/>
          </a:p>
          <a:p>
            <a:pPr marL="36830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Нежелание талантливой молодежи идти в сферу АПК</a:t>
            </a:r>
            <a:endParaRPr/>
          </a:p>
          <a:p>
            <a:pPr marL="36830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Конкуренция между работодателями за талантливых специалистов</a:t>
            </a:r>
            <a:endParaRPr/>
          </a:p>
          <a:p>
            <a:pPr marL="36830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Ограничение в рекламных бюджетах, HR-кадрах: сложно поддерживать контакты со всеми вузами и ссузами, необходима огромная команда, чтобы везде успеть. Нужна своя команда маркетинга, чтобы эффективно привлекать новых сотрудников и продвигать вакансии</a:t>
            </a:r>
            <a:endParaRPr/>
          </a:p>
          <a:p>
            <a:pPr marL="45720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94C618"/>
              </a:solidFill>
              <a:latin typeface="Calibri"/>
              <a:ea typeface="Calibri"/>
              <a:cs typeface="Calibri"/>
            </a:endParaRPr>
          </a:p>
          <a:p>
            <a:pPr marL="457200" marR="0" lv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7" name="Google Shape;257;g250219582e2_0_15"/>
          <p:cNvSpPr txBox="1"/>
          <p:nvPr/>
        </p:nvSpPr>
        <p:spPr bwMode="auto">
          <a:xfrm>
            <a:off x="5949489" y="1218993"/>
            <a:ext cx="6049800" cy="49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sz="1600" b="1" i="0" u="none" strike="noStrike" cap="none">
                <a:solidFill>
                  <a:srgbClr val="49711E"/>
                </a:solidFill>
              </a:rPr>
              <a:t>РЕШЕНИЯ НА Я В АГРО:</a:t>
            </a:r>
            <a:endParaRPr sz="1600" b="1" i="0" u="none" strike="noStrike" cap="none">
              <a:solidFill>
                <a:srgbClr val="49711E"/>
              </a:solidFill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1" i="0" u="none" strike="noStrike" cap="none">
              <a:solidFill>
                <a:srgbClr val="49711E"/>
              </a:solidFill>
            </a:endParaRPr>
          </a:p>
          <a:p>
            <a:pPr marL="368300" lvl="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Внедрение новых цифровых сервисов для расширения возможностей HR-отдела. Цифровая трансформация работы со студентами и школьниками для оптимизации времени и денег, сбор и исследование информации о тысячах потенциальных соискателей, чтобы сделать выбор, основанный на данных</a:t>
            </a:r>
            <a:endParaRPr/>
          </a:p>
          <a:p>
            <a:pPr marL="368300" lvl="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Бесплатное продвижение вакансий и стажировок: seo, контекстная и таргетированная реклама, социальные сети, охват аудитории более 200 000 человек</a:t>
            </a:r>
            <a:endParaRPr/>
          </a:p>
          <a:p>
            <a:pPr marL="368300" lvl="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Организация встреч со студентами, онлайн-трансляций</a:t>
            </a:r>
            <a:endParaRPr/>
          </a:p>
          <a:p>
            <a:pPr marL="368300" lvl="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Создание контента - статьи, интервью, видео, изображения, истории успеха</a:t>
            </a:r>
            <a:endParaRPr/>
          </a:p>
          <a:p>
            <a:pPr marL="368300" lvl="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Возможность принять участие в больших федеральных проектах: Клуб Амбассадоров, Агроклассы, Агролидеры, Всероссийская олимпиада, хакатоны, чемпионаты, карьерные марафоны</a:t>
            </a:r>
            <a:endParaRPr/>
          </a:p>
          <a:p>
            <a:pPr marL="368300" lvl="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Продвижение мероприятий и активностей компании: новость на сайте, посты в вк и тг, рассылка по собственной и партнерской базе</a:t>
            </a:r>
            <a:endParaRPr/>
          </a:p>
        </p:txBody>
      </p:sp>
      <p:sp>
        <p:nvSpPr>
          <p:cNvPr id="258" name="Google Shape;258;g250219582e2_0_15"/>
          <p:cNvSpPr/>
          <p:nvPr/>
        </p:nvSpPr>
        <p:spPr bwMode="auto">
          <a:xfrm>
            <a:off x="9172775" y="167100"/>
            <a:ext cx="3019199" cy="662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9" name="Google Shape;259;g250219582e2_0_15"/>
          <p:cNvSpPr/>
          <p:nvPr/>
        </p:nvSpPr>
        <p:spPr bwMode="auto">
          <a:xfrm>
            <a:off x="9141400" y="209250"/>
            <a:ext cx="3050699" cy="438600"/>
          </a:xfrm>
          <a:prstGeom prst="rect">
            <a:avLst/>
          </a:prstGeom>
          <a:solidFill>
            <a:srgbClr val="94C6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pPr>
            <a:r>
              <a:rPr lang="ru-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  <a:t>       Платформа №1 в АПК 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0">
      <a:dk1>
        <a:srgbClr val="171616"/>
      </a:dk1>
      <a:lt1>
        <a:srgbClr val="FFFFFF"/>
      </a:lt1>
      <a:dk2>
        <a:srgbClr val="92D050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2D050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Другая 10">
      <a:dk1>
        <a:srgbClr val="171616"/>
      </a:dk1>
      <a:lt1>
        <a:srgbClr val="FFFFFF"/>
      </a:lt1>
      <a:dk2>
        <a:srgbClr val="92D050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2D050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Pages>0</Pages>
  <Words>1802</Words>
  <Characters>0</Characters>
  <Application>Microsoft Office PowerPoint</Application>
  <DocSecurity>0</DocSecurity>
  <PresentationFormat>Широкоэкранный</PresentationFormat>
  <Lines>0</Lines>
  <Paragraphs>207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Noto Sans Symbols</vt:lpstr>
      <vt:lpstr>Тема Office</vt:lpstr>
      <vt:lpstr>Тема Office</vt:lpstr>
      <vt:lpstr>Презентация PowerPoint</vt:lpstr>
      <vt:lpstr>Презентация PowerPoint</vt:lpstr>
      <vt:lpstr>«Я В АГРО» В ЦИФРАХ</vt:lpstr>
      <vt:lpstr>Презентация PowerPoint</vt:lpstr>
      <vt:lpstr>ЧТО МЫ ДЕЛАЕМ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CharactersWithSpaces>0</CharactersWithSpaces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Бидюк Марина Сергеевна</dc:creator>
  <cp:keywords/>
  <dc:description/>
  <cp:lastModifiedBy>zdid</cp:lastModifiedBy>
  <cp:revision>29</cp:revision>
  <dcterms:modified xsi:type="dcterms:W3CDTF">2024-06-20T06:04:01Z</dcterms:modified>
  <cp:category/>
  <dc:identifier/>
  <cp:contentStatus/>
  <dc:language/>
  <cp:version/>
</cp:coreProperties>
</file>